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Bebas Neue Cyrillic" charset="1" panose="02000506000000020004"/>
      <p:regular r:id="rId20"/>
    </p:embeddedFont>
    <p:embeddedFont>
      <p:font typeface="Open Sans" charset="1" panose="00000000000000000000"/>
      <p:regular r:id="rId21"/>
    </p:embeddedFont>
    <p:embeddedFont>
      <p:font typeface="Poppins" charset="1" panose="00000500000000000000"/>
      <p:regular r:id="rId22"/>
    </p:embeddedFont>
    <p:embeddedFont>
      <p:font typeface="Open Sans Bold" charset="1" panose="00000000000000000000"/>
      <p:regular r:id="rId23"/>
    </p:embeddedFont>
    <p:embeddedFont>
      <p:font typeface="Poppins Bold" charset="1" panose="000008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TextBox 3" id="3"/>
          <p:cNvSpPr txBox="true"/>
          <p:nvPr/>
        </p:nvSpPr>
        <p:spPr>
          <a:xfrm rot="0">
            <a:off x="1028700" y="2273609"/>
            <a:ext cx="11071471" cy="6475834"/>
          </a:xfrm>
          <a:prstGeom prst="rect">
            <a:avLst/>
          </a:prstGeom>
        </p:spPr>
        <p:txBody>
          <a:bodyPr anchor="t" rtlCol="false" tIns="0" lIns="0" bIns="0" rIns="0">
            <a:spAutoFit/>
          </a:bodyPr>
          <a:lstStyle/>
          <a:p>
            <a:pPr algn="l">
              <a:lnSpc>
                <a:spcPts val="26077"/>
              </a:lnSpc>
            </a:pPr>
            <a:r>
              <a:rPr lang="en-US" sz="18626">
                <a:solidFill>
                  <a:srgbClr val="FFFFFF"/>
                </a:solidFill>
                <a:latin typeface="Bebas Neue Cyrillic"/>
                <a:ea typeface="Bebas Neue Cyrillic"/>
                <a:cs typeface="Bebas Neue Cyrillic"/>
                <a:sym typeface="Bebas Neue Cyrillic"/>
              </a:rPr>
              <a:t>Adeptus </a:t>
            </a:r>
          </a:p>
          <a:p>
            <a:pPr algn="l">
              <a:lnSpc>
                <a:spcPts val="26077"/>
              </a:lnSpc>
              <a:spcBef>
                <a:spcPct val="0"/>
              </a:spcBef>
            </a:pPr>
          </a:p>
        </p:txBody>
      </p:sp>
      <p:sp>
        <p:nvSpPr>
          <p:cNvPr name="TextBox 4" id="4"/>
          <p:cNvSpPr txBox="true"/>
          <p:nvPr/>
        </p:nvSpPr>
        <p:spPr>
          <a:xfrm rot="0">
            <a:off x="971550" y="4469444"/>
            <a:ext cx="11071471" cy="6475834"/>
          </a:xfrm>
          <a:prstGeom prst="rect">
            <a:avLst/>
          </a:prstGeom>
        </p:spPr>
        <p:txBody>
          <a:bodyPr anchor="t" rtlCol="false" tIns="0" lIns="0" bIns="0" rIns="0">
            <a:spAutoFit/>
          </a:bodyPr>
          <a:lstStyle/>
          <a:p>
            <a:pPr algn="l">
              <a:lnSpc>
                <a:spcPts val="26077"/>
              </a:lnSpc>
            </a:pPr>
            <a:r>
              <a:rPr lang="en-US" sz="18626">
                <a:solidFill>
                  <a:srgbClr val="0CC2E6"/>
                </a:solidFill>
                <a:latin typeface="Bebas Neue Cyrillic"/>
                <a:ea typeface="Bebas Neue Cyrillic"/>
                <a:cs typeface="Bebas Neue Cyrillic"/>
                <a:sym typeface="Bebas Neue Cyrillic"/>
              </a:rPr>
              <a:t> Vita</a:t>
            </a:r>
          </a:p>
          <a:p>
            <a:pPr algn="l">
              <a:lnSpc>
                <a:spcPts val="26077"/>
              </a:lnSpc>
              <a:spcBef>
                <a:spcPct val="0"/>
              </a:spcBef>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sp>
        <p:nvSpPr>
          <p:cNvPr name="TextBox 2" id="2"/>
          <p:cNvSpPr txBox="true"/>
          <p:nvPr/>
        </p:nvSpPr>
        <p:spPr>
          <a:xfrm rot="0">
            <a:off x="1028700" y="1484450"/>
            <a:ext cx="6919282" cy="811532"/>
          </a:xfrm>
          <a:prstGeom prst="rect">
            <a:avLst/>
          </a:prstGeom>
        </p:spPr>
        <p:txBody>
          <a:bodyPr anchor="t" rtlCol="false" tIns="0" lIns="0" bIns="0" rIns="0">
            <a:spAutoFit/>
          </a:bodyPr>
          <a:lstStyle/>
          <a:p>
            <a:pPr algn="l">
              <a:lnSpc>
                <a:spcPts val="6719"/>
              </a:lnSpc>
              <a:spcBef>
                <a:spcPct val="0"/>
              </a:spcBef>
            </a:pPr>
            <a:r>
              <a:rPr lang="en-US" b="true" sz="4799">
                <a:solidFill>
                  <a:srgbClr val="0CC2E6"/>
                </a:solidFill>
                <a:latin typeface="Open Sans Bold"/>
                <a:ea typeface="Open Sans Bold"/>
                <a:cs typeface="Open Sans Bold"/>
                <a:sym typeface="Open Sans Bold"/>
              </a:rPr>
              <a:t>System Workflow</a:t>
            </a:r>
          </a:p>
        </p:txBody>
      </p:sp>
      <p:sp>
        <p:nvSpPr>
          <p:cNvPr name="TextBox 3" id="3"/>
          <p:cNvSpPr txBox="true"/>
          <p:nvPr/>
        </p:nvSpPr>
        <p:spPr>
          <a:xfrm rot="0">
            <a:off x="514350" y="2833241"/>
            <a:ext cx="17341155" cy="7671436"/>
          </a:xfrm>
          <a:prstGeom prst="rect">
            <a:avLst/>
          </a:prstGeom>
        </p:spPr>
        <p:txBody>
          <a:bodyPr anchor="t" rtlCol="false" tIns="0" lIns="0" bIns="0" rIns="0">
            <a:spAutoFit/>
          </a:bodyPr>
          <a:lstStyle/>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Data</a:t>
            </a:r>
            <a:r>
              <a:rPr lang="en-US" b="true" sz="3599">
                <a:solidFill>
                  <a:srgbClr val="FFFFFF"/>
                </a:solidFill>
                <a:latin typeface="Poppins Bold"/>
                <a:ea typeface="Poppins Bold"/>
                <a:cs typeface="Poppins Bold"/>
                <a:sym typeface="Poppins Bold"/>
              </a:rPr>
              <a:t> Input</a:t>
            </a:r>
            <a:r>
              <a:rPr lang="en-US" sz="3599">
                <a:solidFill>
                  <a:srgbClr val="FFFFFF"/>
                </a:solidFill>
                <a:latin typeface="Poppins"/>
                <a:ea typeface="Poppins"/>
                <a:cs typeface="Poppins"/>
                <a:sym typeface="Poppins"/>
              </a:rPr>
              <a:t>: User uploads MRI scans </a:t>
            </a:r>
          </a:p>
          <a:p>
            <a:pPr algn="l">
              <a:lnSpc>
                <a:spcPts val="5039"/>
              </a:lnSpc>
            </a:pPr>
          </a:p>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Preprocessing</a:t>
            </a:r>
            <a:r>
              <a:rPr lang="en-US" sz="3599">
                <a:solidFill>
                  <a:srgbClr val="FFFFFF"/>
                </a:solidFill>
                <a:latin typeface="Poppins"/>
                <a:ea typeface="Poppins"/>
                <a:cs typeface="Poppins"/>
                <a:sym typeface="Poppins"/>
              </a:rPr>
              <a:t>: Images are resized, converted, and prepared </a:t>
            </a:r>
          </a:p>
          <a:p>
            <a:pPr algn="l">
              <a:lnSpc>
                <a:spcPts val="5039"/>
              </a:lnSpc>
            </a:pPr>
          </a:p>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Model Inference</a:t>
            </a:r>
            <a:r>
              <a:rPr lang="en-US" sz="3599">
                <a:solidFill>
                  <a:srgbClr val="FFFFFF"/>
                </a:solidFill>
                <a:latin typeface="Poppins"/>
                <a:ea typeface="Poppins"/>
                <a:cs typeface="Poppins"/>
                <a:sym typeface="Poppins"/>
              </a:rPr>
              <a:t>: AI models analyze the scans </a:t>
            </a:r>
          </a:p>
          <a:p>
            <a:pPr algn="l">
              <a:lnSpc>
                <a:spcPts val="5039"/>
              </a:lnSpc>
            </a:pPr>
          </a:p>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Result Generation</a:t>
            </a:r>
            <a:r>
              <a:rPr lang="en-US" sz="3599">
                <a:solidFill>
                  <a:srgbClr val="FFFFFF"/>
                </a:solidFill>
                <a:latin typeface="Poppins"/>
                <a:ea typeface="Poppins"/>
                <a:cs typeface="Poppins"/>
                <a:sym typeface="Poppins"/>
              </a:rPr>
              <a:t>: Diagnostic results are displayed </a:t>
            </a:r>
          </a:p>
          <a:p>
            <a:pPr algn="l">
              <a:lnSpc>
                <a:spcPts val="5039"/>
              </a:lnSpc>
            </a:pPr>
          </a:p>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History Logging</a:t>
            </a:r>
            <a:r>
              <a:rPr lang="en-US" sz="3599">
                <a:solidFill>
                  <a:srgbClr val="FFFFFF"/>
                </a:solidFill>
                <a:latin typeface="Poppins"/>
                <a:ea typeface="Poppins"/>
                <a:cs typeface="Poppins"/>
                <a:sym typeface="Poppins"/>
              </a:rPr>
              <a:t>: Results are stored in user history </a:t>
            </a:r>
          </a:p>
          <a:p>
            <a:pPr algn="l">
              <a:lnSpc>
                <a:spcPts val="5039"/>
              </a:lnSpc>
            </a:pPr>
          </a:p>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User Interaction</a:t>
            </a:r>
            <a:r>
              <a:rPr lang="en-US" sz="3599">
                <a:solidFill>
                  <a:srgbClr val="FFFFFF"/>
                </a:solidFill>
                <a:latin typeface="Poppins"/>
                <a:ea typeface="Poppins"/>
                <a:cs typeface="Poppins"/>
                <a:sym typeface="Poppins"/>
              </a:rPr>
              <a:t>: Accessible through dashboard, notifications, and blogs</a:t>
            </a:r>
          </a:p>
          <a:p>
            <a:pPr algn="l">
              <a:lnSpc>
                <a:spcPts val="5039"/>
              </a:lnSpc>
            </a:pPr>
          </a:p>
        </p:txBody>
      </p:sp>
      <p:grpSp>
        <p:nvGrpSpPr>
          <p:cNvPr name="Group 4" id="4"/>
          <p:cNvGrpSpPr/>
          <p:nvPr/>
        </p:nvGrpSpPr>
        <p:grpSpPr>
          <a:xfrm rot="0">
            <a:off x="-2351259" y="6460237"/>
            <a:ext cx="2502640" cy="5142203"/>
            <a:chOff x="0" y="0"/>
            <a:chExt cx="3336854" cy="6856271"/>
          </a:xfrm>
        </p:grpSpPr>
        <p:pic>
          <p:nvPicPr>
            <p:cNvPr name="Picture 5" id="5"/>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grpSp>
        <p:nvGrpSpPr>
          <p:cNvPr name="Group 6" id="6"/>
          <p:cNvGrpSpPr/>
          <p:nvPr/>
        </p:nvGrpSpPr>
        <p:grpSpPr>
          <a:xfrm rot="0">
            <a:off x="18096496" y="1297"/>
            <a:ext cx="2502640" cy="5142203"/>
            <a:chOff x="0" y="0"/>
            <a:chExt cx="3336854" cy="6856271"/>
          </a:xfrm>
        </p:grpSpPr>
        <p:pic>
          <p:nvPicPr>
            <p:cNvPr name="Picture 7" id="7"/>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sp>
        <p:nvSpPr>
          <p:cNvPr name="TextBox 2" id="2"/>
          <p:cNvSpPr txBox="true"/>
          <p:nvPr/>
        </p:nvSpPr>
        <p:spPr>
          <a:xfrm rot="0">
            <a:off x="857672" y="1484450"/>
            <a:ext cx="6919282" cy="811532"/>
          </a:xfrm>
          <a:prstGeom prst="rect">
            <a:avLst/>
          </a:prstGeom>
        </p:spPr>
        <p:txBody>
          <a:bodyPr anchor="t" rtlCol="false" tIns="0" lIns="0" bIns="0" rIns="0">
            <a:spAutoFit/>
          </a:bodyPr>
          <a:lstStyle/>
          <a:p>
            <a:pPr algn="l">
              <a:lnSpc>
                <a:spcPts val="6719"/>
              </a:lnSpc>
              <a:spcBef>
                <a:spcPct val="0"/>
              </a:spcBef>
            </a:pPr>
            <a:r>
              <a:rPr lang="en-US" b="true" sz="4799">
                <a:solidFill>
                  <a:srgbClr val="0CC2E6"/>
                </a:solidFill>
                <a:latin typeface="Open Sans Bold"/>
                <a:ea typeface="Open Sans Bold"/>
                <a:cs typeface="Open Sans Bold"/>
                <a:sym typeface="Open Sans Bold"/>
              </a:rPr>
              <a:t>Expected Outcomes</a:t>
            </a:r>
          </a:p>
        </p:txBody>
      </p:sp>
      <p:sp>
        <p:nvSpPr>
          <p:cNvPr name="TextBox 3" id="3"/>
          <p:cNvSpPr txBox="true"/>
          <p:nvPr/>
        </p:nvSpPr>
        <p:spPr>
          <a:xfrm rot="0">
            <a:off x="257175" y="2863980"/>
            <a:ext cx="18030825" cy="6574791"/>
          </a:xfrm>
          <a:prstGeom prst="rect">
            <a:avLst/>
          </a:prstGeom>
        </p:spPr>
        <p:txBody>
          <a:bodyPr anchor="t" rtlCol="false" tIns="0" lIns="0" bIns="0" rIns="0">
            <a:spAutoFit/>
          </a:bodyPr>
          <a:lstStyle/>
          <a:p>
            <a:pPr algn="l" marL="798818" indent="-399409" lvl="1">
              <a:lnSpc>
                <a:spcPts val="5179"/>
              </a:lnSpc>
              <a:buFont typeface="Arial"/>
              <a:buChar char="•"/>
            </a:pPr>
            <a:r>
              <a:rPr lang="en-US" sz="3699">
                <a:solidFill>
                  <a:srgbClr val="FFFFFF"/>
                </a:solidFill>
                <a:latin typeface="Poppins"/>
                <a:ea typeface="Poppins"/>
                <a:cs typeface="Poppins"/>
                <a:sym typeface="Poppins"/>
              </a:rPr>
              <a:t>Achieve</a:t>
            </a:r>
            <a:r>
              <a:rPr lang="en-US" sz="3699">
                <a:solidFill>
                  <a:srgbClr val="FFFFFF"/>
                </a:solidFill>
                <a:latin typeface="Poppins"/>
                <a:ea typeface="Poppins"/>
                <a:cs typeface="Poppins"/>
                <a:sym typeface="Poppins"/>
              </a:rPr>
              <a:t> high diagnostic accuracy in classifying MRI scans for dementia levels.</a:t>
            </a:r>
          </a:p>
          <a:p>
            <a:pPr algn="l" marL="798818" indent="-399409" lvl="1">
              <a:lnSpc>
                <a:spcPts val="5179"/>
              </a:lnSpc>
              <a:buFont typeface="Arial"/>
              <a:buChar char="•"/>
            </a:pPr>
            <a:r>
              <a:rPr lang="en-US" sz="3699">
                <a:solidFill>
                  <a:srgbClr val="FFFFFF"/>
                </a:solidFill>
                <a:latin typeface="Poppins"/>
                <a:ea typeface="Poppins"/>
                <a:cs typeface="Poppins"/>
                <a:sym typeface="Poppins"/>
              </a:rPr>
              <a:t>Ensu</a:t>
            </a:r>
            <a:r>
              <a:rPr lang="en-US" sz="3699">
                <a:solidFill>
                  <a:srgbClr val="FFFFFF"/>
                </a:solidFill>
                <a:latin typeface="Poppins"/>
                <a:ea typeface="Poppins"/>
                <a:cs typeface="Poppins"/>
                <a:sym typeface="Poppins"/>
              </a:rPr>
              <a:t>re fast processing times through optimized preprocessing and inference.</a:t>
            </a:r>
          </a:p>
          <a:p>
            <a:pPr algn="l" marL="798818" indent="-399409" lvl="1">
              <a:lnSpc>
                <a:spcPts val="5179"/>
              </a:lnSpc>
              <a:buFont typeface="Arial"/>
              <a:buChar char="•"/>
            </a:pPr>
            <a:r>
              <a:rPr lang="en-US" sz="3699">
                <a:solidFill>
                  <a:srgbClr val="FFFFFF"/>
                </a:solidFill>
                <a:latin typeface="Poppins"/>
                <a:ea typeface="Poppins"/>
                <a:cs typeface="Poppins"/>
                <a:sym typeface="Poppins"/>
              </a:rPr>
              <a:t>Deliver a user-friendly and accessible platform for seamless interaction.</a:t>
            </a:r>
          </a:p>
          <a:p>
            <a:pPr algn="l" marL="798818" indent="-399409" lvl="1">
              <a:lnSpc>
                <a:spcPts val="5179"/>
              </a:lnSpc>
              <a:buFont typeface="Arial"/>
              <a:buChar char="•"/>
            </a:pPr>
            <a:r>
              <a:rPr lang="en-US" sz="3699">
                <a:solidFill>
                  <a:srgbClr val="FFFFFF"/>
                </a:solidFill>
                <a:latin typeface="Poppins"/>
                <a:ea typeface="Poppins"/>
                <a:cs typeface="Poppins"/>
                <a:sym typeface="Poppins"/>
              </a:rPr>
              <a:t>Increase awareness and understanding of dementia through an integrated blog.</a:t>
            </a:r>
          </a:p>
          <a:p>
            <a:pPr algn="l" marL="798818" indent="-399409" lvl="1">
              <a:lnSpc>
                <a:spcPts val="5179"/>
              </a:lnSpc>
              <a:buFont typeface="Arial"/>
              <a:buChar char="•"/>
            </a:pPr>
            <a:r>
              <a:rPr lang="en-US" sz="3699">
                <a:solidFill>
                  <a:srgbClr val="FFFFFF"/>
                </a:solidFill>
                <a:latin typeface="Poppins"/>
                <a:ea typeface="Poppins"/>
                <a:cs typeface="Poppins"/>
                <a:sym typeface="Poppins"/>
              </a:rPr>
              <a:t>Provide clinical support as a reliable AI-powered second opinion for MRI analysis.</a:t>
            </a:r>
          </a:p>
          <a:p>
            <a:pPr algn="l">
              <a:lnSpc>
                <a:spcPts val="5039"/>
              </a:lnSpc>
            </a:pPr>
          </a:p>
        </p:txBody>
      </p:sp>
      <p:grpSp>
        <p:nvGrpSpPr>
          <p:cNvPr name="Group 4" id="4"/>
          <p:cNvGrpSpPr/>
          <p:nvPr/>
        </p:nvGrpSpPr>
        <p:grpSpPr>
          <a:xfrm rot="0">
            <a:off x="-2464326" y="5769159"/>
            <a:ext cx="2583496" cy="4097184"/>
            <a:chOff x="0" y="0"/>
            <a:chExt cx="3444661" cy="5462912"/>
          </a:xfrm>
        </p:grpSpPr>
        <p:pic>
          <p:nvPicPr>
            <p:cNvPr name="Picture 5" id="5"/>
            <p:cNvPicPr>
              <a:picLocks noChangeAspect="true"/>
            </p:cNvPicPr>
            <p:nvPr/>
          </p:nvPicPr>
          <p:blipFill>
            <a:blip r:embed="rId2"/>
            <a:srcRect l="32265" t="0" r="32265" b="0"/>
            <a:stretch>
              <a:fillRect/>
            </a:stretch>
          </p:blipFill>
          <p:spPr>
            <a:xfrm flipH="false" flipV="false">
              <a:off x="0" y="0"/>
              <a:ext cx="3444661" cy="5462912"/>
            </a:xfrm>
            <a:prstGeom prst="rect">
              <a:avLst/>
            </a:prstGeom>
          </p:spPr>
        </p:pic>
      </p:grpSp>
      <p:grpSp>
        <p:nvGrpSpPr>
          <p:cNvPr name="Group 6" id="6"/>
          <p:cNvGrpSpPr/>
          <p:nvPr/>
        </p:nvGrpSpPr>
        <p:grpSpPr>
          <a:xfrm rot="0">
            <a:off x="12816285" y="8717488"/>
            <a:ext cx="5471715" cy="47625"/>
            <a:chOff x="0" y="0"/>
            <a:chExt cx="4323330" cy="37630"/>
          </a:xfrm>
        </p:grpSpPr>
        <p:sp>
          <p:nvSpPr>
            <p:cNvPr name="Freeform 7" id="7"/>
            <p:cNvSpPr/>
            <p:nvPr/>
          </p:nvSpPr>
          <p:spPr>
            <a:xfrm flipH="false" flipV="false" rot="0">
              <a:off x="0" y="0"/>
              <a:ext cx="4323330" cy="37630"/>
            </a:xfrm>
            <a:custGeom>
              <a:avLst/>
              <a:gdLst/>
              <a:ahLst/>
              <a:cxnLst/>
              <a:rect r="r" b="b" t="t" l="l"/>
              <a:pathLst>
                <a:path h="37630" w="4323330">
                  <a:moveTo>
                    <a:pt x="0" y="0"/>
                  </a:moveTo>
                  <a:lnTo>
                    <a:pt x="4323330" y="0"/>
                  </a:lnTo>
                  <a:lnTo>
                    <a:pt x="4323330" y="37630"/>
                  </a:lnTo>
                  <a:lnTo>
                    <a:pt x="0" y="3763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8" id="8"/>
            <p:cNvSpPr txBox="true"/>
            <p:nvPr/>
          </p:nvSpPr>
          <p:spPr>
            <a:xfrm>
              <a:off x="0" y="-47625"/>
              <a:ext cx="4323330" cy="8525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8096496" y="1297"/>
            <a:ext cx="2502640" cy="5142203"/>
            <a:chOff x="0" y="0"/>
            <a:chExt cx="3336854" cy="6856271"/>
          </a:xfrm>
        </p:grpSpPr>
        <p:pic>
          <p:nvPicPr>
            <p:cNvPr name="Picture 10" id="10"/>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12816285" y="8717488"/>
            <a:ext cx="5471715" cy="47625"/>
            <a:chOff x="0" y="0"/>
            <a:chExt cx="4323330" cy="37630"/>
          </a:xfrm>
        </p:grpSpPr>
        <p:sp>
          <p:nvSpPr>
            <p:cNvPr name="Freeform 3" id="3"/>
            <p:cNvSpPr/>
            <p:nvPr/>
          </p:nvSpPr>
          <p:spPr>
            <a:xfrm flipH="false" flipV="false" rot="0">
              <a:off x="0" y="0"/>
              <a:ext cx="4323330" cy="37630"/>
            </a:xfrm>
            <a:custGeom>
              <a:avLst/>
              <a:gdLst/>
              <a:ahLst/>
              <a:cxnLst/>
              <a:rect r="r" b="b" t="t" l="l"/>
              <a:pathLst>
                <a:path h="37630" w="4323330">
                  <a:moveTo>
                    <a:pt x="0" y="0"/>
                  </a:moveTo>
                  <a:lnTo>
                    <a:pt x="4323330" y="0"/>
                  </a:lnTo>
                  <a:lnTo>
                    <a:pt x="4323330" y="37630"/>
                  </a:lnTo>
                  <a:lnTo>
                    <a:pt x="0" y="3763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4" id="4"/>
            <p:cNvSpPr txBox="true"/>
            <p:nvPr/>
          </p:nvSpPr>
          <p:spPr>
            <a:xfrm>
              <a:off x="0" y="-47625"/>
              <a:ext cx="4323330" cy="85255"/>
            </a:xfrm>
            <a:prstGeom prst="rect">
              <a:avLst/>
            </a:prstGeom>
          </p:spPr>
          <p:txBody>
            <a:bodyPr anchor="ctr" rtlCol="false" tIns="50800" lIns="50800" bIns="50800" rIns="50800"/>
            <a:lstStyle/>
            <a:p>
              <a:pPr algn="ctr">
                <a:lnSpc>
                  <a:spcPts val="2239"/>
                </a:lnSpc>
              </a:pPr>
            </a:p>
          </p:txBody>
        </p:sp>
      </p:grpSp>
      <p:sp>
        <p:nvSpPr>
          <p:cNvPr name="TextBox 5" id="5"/>
          <p:cNvSpPr txBox="true"/>
          <p:nvPr/>
        </p:nvSpPr>
        <p:spPr>
          <a:xfrm rot="0">
            <a:off x="857672" y="1474925"/>
            <a:ext cx="9677975" cy="841330"/>
          </a:xfrm>
          <a:prstGeom prst="rect">
            <a:avLst/>
          </a:prstGeom>
        </p:spPr>
        <p:txBody>
          <a:bodyPr anchor="t" rtlCol="false" tIns="0" lIns="0" bIns="0" rIns="0">
            <a:spAutoFit/>
          </a:bodyPr>
          <a:lstStyle/>
          <a:p>
            <a:pPr algn="l">
              <a:lnSpc>
                <a:spcPts val="6907"/>
              </a:lnSpc>
              <a:spcBef>
                <a:spcPct val="0"/>
              </a:spcBef>
            </a:pPr>
            <a:r>
              <a:rPr lang="en-US" b="true" sz="4933">
                <a:solidFill>
                  <a:srgbClr val="0CC2E6"/>
                </a:solidFill>
                <a:latin typeface="Open Sans Bold"/>
                <a:ea typeface="Open Sans Bold"/>
                <a:cs typeface="Open Sans Bold"/>
                <a:sym typeface="Open Sans Bold"/>
              </a:rPr>
              <a:t>Implementation Timeline</a:t>
            </a:r>
          </a:p>
        </p:txBody>
      </p:sp>
      <p:sp>
        <p:nvSpPr>
          <p:cNvPr name="TextBox 6" id="6"/>
          <p:cNvSpPr txBox="true"/>
          <p:nvPr/>
        </p:nvSpPr>
        <p:spPr>
          <a:xfrm rot="0">
            <a:off x="257175" y="2863980"/>
            <a:ext cx="15076880" cy="6574791"/>
          </a:xfrm>
          <a:prstGeom prst="rect">
            <a:avLst/>
          </a:prstGeom>
        </p:spPr>
        <p:txBody>
          <a:bodyPr anchor="t" rtlCol="false" tIns="0" lIns="0" bIns="0" rIns="0">
            <a:spAutoFit/>
          </a:bodyPr>
          <a:lstStyle/>
          <a:p>
            <a:pPr algn="l" marL="798818" indent="-399409" lvl="1">
              <a:lnSpc>
                <a:spcPts val="5179"/>
              </a:lnSpc>
              <a:buFont typeface="Arial"/>
              <a:buChar char="•"/>
            </a:pPr>
            <a:r>
              <a:rPr lang="en-US" b="true" sz="3699">
                <a:solidFill>
                  <a:srgbClr val="FFFFFF"/>
                </a:solidFill>
                <a:latin typeface="Poppins Bold"/>
                <a:ea typeface="Poppins Bold"/>
                <a:cs typeface="Poppins Bold"/>
                <a:sym typeface="Poppins Bold"/>
              </a:rPr>
              <a:t>Phase</a:t>
            </a:r>
            <a:r>
              <a:rPr lang="en-US" b="true" sz="3699">
                <a:solidFill>
                  <a:srgbClr val="FFFFFF"/>
                </a:solidFill>
                <a:latin typeface="Poppins Bold"/>
                <a:ea typeface="Poppins Bold"/>
                <a:cs typeface="Poppins Bold"/>
                <a:sym typeface="Poppins Bold"/>
              </a:rPr>
              <a:t> 1</a:t>
            </a:r>
            <a:r>
              <a:rPr lang="en-US" sz="3699">
                <a:solidFill>
                  <a:srgbClr val="FFFFFF"/>
                </a:solidFill>
                <a:latin typeface="Poppins"/>
                <a:ea typeface="Poppins"/>
                <a:cs typeface="Poppins"/>
                <a:sym typeface="Poppins"/>
              </a:rPr>
              <a:t>: Data Collection &amp; Preprocessing</a:t>
            </a:r>
          </a:p>
          <a:p>
            <a:pPr algn="l">
              <a:lnSpc>
                <a:spcPts val="5179"/>
              </a:lnSpc>
            </a:pPr>
            <a:r>
              <a:rPr lang="en-US" sz="3699">
                <a:solidFill>
                  <a:srgbClr val="FFFFFF"/>
                </a:solidFill>
                <a:latin typeface="Poppins"/>
                <a:ea typeface="Poppins"/>
                <a:cs typeface="Poppins"/>
                <a:sym typeface="Poppins"/>
              </a:rPr>
              <a:t>      • Data acquisition, cleaning, and augmentation.</a:t>
            </a:r>
          </a:p>
          <a:p>
            <a:pPr algn="l">
              <a:lnSpc>
                <a:spcPts val="5179"/>
              </a:lnSpc>
            </a:pPr>
          </a:p>
          <a:p>
            <a:pPr algn="l" marL="798818" indent="-399409" lvl="1">
              <a:lnSpc>
                <a:spcPts val="5179"/>
              </a:lnSpc>
              <a:buFont typeface="Arial"/>
              <a:buChar char="•"/>
            </a:pPr>
            <a:r>
              <a:rPr lang="en-US" b="true" sz="3699">
                <a:solidFill>
                  <a:srgbClr val="FFFFFF"/>
                </a:solidFill>
                <a:latin typeface="Poppins Bold"/>
                <a:ea typeface="Poppins Bold"/>
                <a:cs typeface="Poppins Bold"/>
                <a:sym typeface="Poppins Bold"/>
              </a:rPr>
              <a:t>Phase 2</a:t>
            </a:r>
            <a:r>
              <a:rPr lang="en-US" sz="3699">
                <a:solidFill>
                  <a:srgbClr val="FFFFFF"/>
                </a:solidFill>
                <a:latin typeface="Poppins"/>
                <a:ea typeface="Poppins"/>
                <a:cs typeface="Poppins"/>
                <a:sym typeface="Poppins"/>
              </a:rPr>
              <a:t>: Model Development</a:t>
            </a:r>
          </a:p>
          <a:p>
            <a:pPr algn="l">
              <a:lnSpc>
                <a:spcPts val="5179"/>
              </a:lnSpc>
            </a:pPr>
            <a:r>
              <a:rPr lang="en-US" sz="3699">
                <a:solidFill>
                  <a:srgbClr val="FFFFFF"/>
                </a:solidFill>
                <a:latin typeface="Poppins"/>
                <a:ea typeface="Poppins"/>
                <a:cs typeface="Poppins"/>
                <a:sym typeface="Poppins"/>
              </a:rPr>
              <a:t>     • CNN feature extraction, Bagging &amp; Boosting model training.</a:t>
            </a:r>
          </a:p>
          <a:p>
            <a:pPr algn="l">
              <a:lnSpc>
                <a:spcPts val="5179"/>
              </a:lnSpc>
            </a:pPr>
          </a:p>
          <a:p>
            <a:pPr algn="l" marL="798818" indent="-399409" lvl="1">
              <a:lnSpc>
                <a:spcPts val="5179"/>
              </a:lnSpc>
              <a:buFont typeface="Arial"/>
              <a:buChar char="•"/>
            </a:pPr>
            <a:r>
              <a:rPr lang="en-US" b="true" sz="3699">
                <a:solidFill>
                  <a:srgbClr val="FFFFFF"/>
                </a:solidFill>
                <a:latin typeface="Poppins Bold"/>
                <a:ea typeface="Poppins Bold"/>
                <a:cs typeface="Poppins Bold"/>
                <a:sym typeface="Poppins Bold"/>
              </a:rPr>
              <a:t>Phase 3</a:t>
            </a:r>
            <a:r>
              <a:rPr lang="en-US" sz="3699">
                <a:solidFill>
                  <a:srgbClr val="FFFFFF"/>
                </a:solidFill>
                <a:latin typeface="Poppins"/>
                <a:ea typeface="Poppins"/>
                <a:cs typeface="Poppins"/>
                <a:sym typeface="Poppins"/>
              </a:rPr>
              <a:t>: Evaluation &amp; Optimization</a:t>
            </a:r>
          </a:p>
          <a:p>
            <a:pPr algn="l">
              <a:lnSpc>
                <a:spcPts val="5179"/>
              </a:lnSpc>
            </a:pPr>
            <a:r>
              <a:rPr lang="en-US" sz="3699">
                <a:solidFill>
                  <a:srgbClr val="FFFFFF"/>
                </a:solidFill>
                <a:latin typeface="Poppins"/>
                <a:ea typeface="Poppins"/>
                <a:cs typeface="Poppins"/>
                <a:sym typeface="Poppins"/>
              </a:rPr>
              <a:t>     • Performance metrics analysis, hyperparameter tuning.</a:t>
            </a:r>
          </a:p>
          <a:p>
            <a:pPr algn="l">
              <a:lnSpc>
                <a:spcPts val="5039"/>
              </a:lnSpc>
            </a:pPr>
          </a:p>
        </p:txBody>
      </p:sp>
      <p:grpSp>
        <p:nvGrpSpPr>
          <p:cNvPr name="Group 7" id="7"/>
          <p:cNvGrpSpPr/>
          <p:nvPr/>
        </p:nvGrpSpPr>
        <p:grpSpPr>
          <a:xfrm rot="0">
            <a:off x="18089693" y="0"/>
            <a:ext cx="2664351" cy="7241711"/>
            <a:chOff x="0" y="0"/>
            <a:chExt cx="3552468" cy="9655614"/>
          </a:xfrm>
        </p:grpSpPr>
        <p:pic>
          <p:nvPicPr>
            <p:cNvPr name="Picture 8" id="8"/>
            <p:cNvPicPr>
              <a:picLocks noChangeAspect="true"/>
            </p:cNvPicPr>
            <p:nvPr/>
          </p:nvPicPr>
          <p:blipFill>
            <a:blip r:embed="rId2"/>
            <a:srcRect l="39652" t="0" r="39652" b="0"/>
            <a:stretch>
              <a:fillRect/>
            </a:stretch>
          </p:blipFill>
          <p:spPr>
            <a:xfrm flipH="false" flipV="false">
              <a:off x="0" y="0"/>
              <a:ext cx="3552468" cy="9655614"/>
            </a:xfrm>
            <a:prstGeom prst="rect">
              <a:avLst/>
            </a:prstGeom>
          </p:spPr>
        </p:pic>
      </p:grpSp>
      <p:grpSp>
        <p:nvGrpSpPr>
          <p:cNvPr name="Group 9" id="9"/>
          <p:cNvGrpSpPr/>
          <p:nvPr/>
        </p:nvGrpSpPr>
        <p:grpSpPr>
          <a:xfrm rot="0">
            <a:off x="-2351259" y="6460237"/>
            <a:ext cx="2502640" cy="5142203"/>
            <a:chOff x="0" y="0"/>
            <a:chExt cx="3336854" cy="6856271"/>
          </a:xfrm>
        </p:grpSpPr>
        <p:pic>
          <p:nvPicPr>
            <p:cNvPr name="Picture 10" id="10"/>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sp>
        <p:nvSpPr>
          <p:cNvPr name="TextBox 2" id="2"/>
          <p:cNvSpPr txBox="true"/>
          <p:nvPr/>
        </p:nvSpPr>
        <p:spPr>
          <a:xfrm rot="0">
            <a:off x="1199728" y="2228714"/>
            <a:ext cx="15076880" cy="4798061"/>
          </a:xfrm>
          <a:prstGeom prst="rect">
            <a:avLst/>
          </a:prstGeom>
        </p:spPr>
        <p:txBody>
          <a:bodyPr anchor="t" rtlCol="false" tIns="0" lIns="0" bIns="0" rIns="0">
            <a:spAutoFit/>
          </a:bodyPr>
          <a:lstStyle/>
          <a:p>
            <a:pPr algn="just" marL="841997" indent="-420999" lvl="1">
              <a:lnSpc>
                <a:spcPts val="5459"/>
              </a:lnSpc>
              <a:buFont typeface="Arial"/>
              <a:buChar char="•"/>
            </a:pPr>
            <a:r>
              <a:rPr lang="en-US" b="true" sz="3899">
                <a:solidFill>
                  <a:srgbClr val="FFFFFF"/>
                </a:solidFill>
                <a:latin typeface="Poppins Bold"/>
                <a:ea typeface="Poppins Bold"/>
                <a:cs typeface="Poppins Bold"/>
                <a:sym typeface="Poppins Bold"/>
              </a:rPr>
              <a:t>Phase</a:t>
            </a:r>
            <a:r>
              <a:rPr lang="en-US" b="true" sz="3899">
                <a:solidFill>
                  <a:srgbClr val="FFFFFF"/>
                </a:solidFill>
                <a:latin typeface="Poppins Bold"/>
                <a:ea typeface="Poppins Bold"/>
                <a:cs typeface="Poppins Bold"/>
                <a:sym typeface="Poppins Bold"/>
              </a:rPr>
              <a:t> 4</a:t>
            </a:r>
            <a:r>
              <a:rPr lang="en-US" sz="3899">
                <a:solidFill>
                  <a:srgbClr val="FFFFFF"/>
                </a:solidFill>
                <a:latin typeface="Poppins"/>
                <a:ea typeface="Poppins"/>
                <a:cs typeface="Poppins"/>
                <a:sym typeface="Poppins"/>
              </a:rPr>
              <a:t>: Frontend &amp; Backend Integration</a:t>
            </a:r>
          </a:p>
          <a:p>
            <a:pPr algn="just">
              <a:lnSpc>
                <a:spcPts val="5459"/>
              </a:lnSpc>
            </a:pPr>
            <a:r>
              <a:rPr lang="en-US" sz="3899">
                <a:solidFill>
                  <a:srgbClr val="FFFFFF"/>
                </a:solidFill>
                <a:latin typeface="Poppins"/>
                <a:ea typeface="Poppins"/>
                <a:cs typeface="Poppins"/>
                <a:sym typeface="Poppins"/>
              </a:rPr>
              <a:t>      • Develop web interface, connect API, database setup.</a:t>
            </a:r>
          </a:p>
          <a:p>
            <a:pPr algn="just">
              <a:lnSpc>
                <a:spcPts val="5459"/>
              </a:lnSpc>
            </a:pPr>
          </a:p>
          <a:p>
            <a:pPr algn="just" marL="841997" indent="-420999" lvl="1">
              <a:lnSpc>
                <a:spcPts val="5459"/>
              </a:lnSpc>
              <a:buFont typeface="Arial"/>
              <a:buChar char="•"/>
            </a:pPr>
            <a:r>
              <a:rPr lang="en-US" b="true" sz="3899">
                <a:solidFill>
                  <a:srgbClr val="FFFFFF"/>
                </a:solidFill>
                <a:latin typeface="Poppins Bold"/>
                <a:ea typeface="Poppins Bold"/>
                <a:cs typeface="Poppins Bold"/>
                <a:sym typeface="Poppins Bold"/>
              </a:rPr>
              <a:t>Phase 5</a:t>
            </a:r>
            <a:r>
              <a:rPr lang="en-US" sz="3899">
                <a:solidFill>
                  <a:srgbClr val="FFFFFF"/>
                </a:solidFill>
                <a:latin typeface="Poppins"/>
                <a:ea typeface="Poppins"/>
                <a:cs typeface="Poppins"/>
                <a:sym typeface="Poppins"/>
              </a:rPr>
              <a:t>: Testing &amp; Deployment</a:t>
            </a:r>
          </a:p>
          <a:p>
            <a:pPr algn="just">
              <a:lnSpc>
                <a:spcPts val="5459"/>
              </a:lnSpc>
            </a:pPr>
            <a:r>
              <a:rPr lang="en-US" sz="3899">
                <a:solidFill>
                  <a:srgbClr val="FFFFFF"/>
                </a:solidFill>
                <a:latin typeface="Poppins"/>
                <a:ea typeface="Poppins"/>
                <a:cs typeface="Poppins"/>
                <a:sym typeface="Poppins"/>
              </a:rPr>
              <a:t>      • User testing, debugging, deployment to cloud.</a:t>
            </a:r>
          </a:p>
          <a:p>
            <a:pPr algn="just">
              <a:lnSpc>
                <a:spcPts val="5459"/>
              </a:lnSpc>
            </a:pPr>
          </a:p>
          <a:p>
            <a:pPr algn="just">
              <a:lnSpc>
                <a:spcPts val="5319"/>
              </a:lnSpc>
            </a:pPr>
          </a:p>
        </p:txBody>
      </p:sp>
      <p:grpSp>
        <p:nvGrpSpPr>
          <p:cNvPr name="Group 3" id="3"/>
          <p:cNvGrpSpPr/>
          <p:nvPr/>
        </p:nvGrpSpPr>
        <p:grpSpPr>
          <a:xfrm rot="0">
            <a:off x="-2351259" y="6460237"/>
            <a:ext cx="2502640" cy="5142203"/>
            <a:chOff x="0" y="0"/>
            <a:chExt cx="3336854" cy="6856271"/>
          </a:xfrm>
        </p:grpSpPr>
        <p:pic>
          <p:nvPicPr>
            <p:cNvPr name="Picture 4" id="4"/>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grpSp>
        <p:nvGrpSpPr>
          <p:cNvPr name="Group 5" id="5"/>
          <p:cNvGrpSpPr/>
          <p:nvPr/>
        </p:nvGrpSpPr>
        <p:grpSpPr>
          <a:xfrm rot="0">
            <a:off x="12816285" y="8717488"/>
            <a:ext cx="5471715" cy="47625"/>
            <a:chOff x="0" y="0"/>
            <a:chExt cx="4323330" cy="37630"/>
          </a:xfrm>
        </p:grpSpPr>
        <p:sp>
          <p:nvSpPr>
            <p:cNvPr name="Freeform 6" id="6"/>
            <p:cNvSpPr/>
            <p:nvPr/>
          </p:nvSpPr>
          <p:spPr>
            <a:xfrm flipH="false" flipV="false" rot="0">
              <a:off x="0" y="0"/>
              <a:ext cx="4323330" cy="37630"/>
            </a:xfrm>
            <a:custGeom>
              <a:avLst/>
              <a:gdLst/>
              <a:ahLst/>
              <a:cxnLst/>
              <a:rect r="r" b="b" t="t" l="l"/>
              <a:pathLst>
                <a:path h="37630" w="4323330">
                  <a:moveTo>
                    <a:pt x="0" y="0"/>
                  </a:moveTo>
                  <a:lnTo>
                    <a:pt x="4323330" y="0"/>
                  </a:lnTo>
                  <a:lnTo>
                    <a:pt x="4323330" y="37630"/>
                  </a:lnTo>
                  <a:lnTo>
                    <a:pt x="0" y="3763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7" id="7"/>
            <p:cNvSpPr txBox="true"/>
            <p:nvPr/>
          </p:nvSpPr>
          <p:spPr>
            <a:xfrm>
              <a:off x="0" y="-47625"/>
              <a:ext cx="4323330" cy="85255"/>
            </a:xfrm>
            <a:prstGeom prst="rect">
              <a:avLst/>
            </a:prstGeom>
          </p:spPr>
          <p:txBody>
            <a:bodyPr anchor="ctr" rtlCol="false" tIns="50800" lIns="50800" bIns="50800" rIns="50800"/>
            <a:lstStyle/>
            <a:p>
              <a:pPr algn="ctr">
                <a:lnSpc>
                  <a:spcPts val="2239"/>
                </a:lnSpc>
              </a:pPr>
            </a:p>
          </p:txBody>
        </p:sp>
      </p:grpSp>
      <p:grpSp>
        <p:nvGrpSpPr>
          <p:cNvPr name="Group 8" id="8"/>
          <p:cNvGrpSpPr/>
          <p:nvPr/>
        </p:nvGrpSpPr>
        <p:grpSpPr>
          <a:xfrm rot="0">
            <a:off x="18089693" y="-214936"/>
            <a:ext cx="2578836" cy="7241711"/>
            <a:chOff x="0" y="0"/>
            <a:chExt cx="3438449" cy="9655614"/>
          </a:xfrm>
        </p:grpSpPr>
        <p:pic>
          <p:nvPicPr>
            <p:cNvPr name="Picture 9" id="9"/>
            <p:cNvPicPr>
              <a:picLocks noChangeAspect="true"/>
            </p:cNvPicPr>
            <p:nvPr/>
          </p:nvPicPr>
          <p:blipFill>
            <a:blip r:embed="rId2"/>
            <a:srcRect l="39984" t="0" r="39984" b="0"/>
            <a:stretch>
              <a:fillRect/>
            </a:stretch>
          </p:blipFill>
          <p:spPr>
            <a:xfrm flipH="false" flipV="false">
              <a:off x="0" y="0"/>
              <a:ext cx="3438449" cy="9655614"/>
            </a:xfrm>
            <a:prstGeom prst="rect">
              <a:avLst/>
            </a:prstGeom>
          </p:spPr>
        </p:pic>
      </p:grpSp>
    </p:spTree>
  </p:cSld>
  <p:clrMapOvr>
    <a:masterClrMapping/>
  </p:clrMapOvr>
</p:sld>
</file>

<file path=ppt/slides/slide14.xml><?xml version="1.0" encoding="utf-8"?>
<p:sld xmlns:p="http://schemas.openxmlformats.org/presentationml/2006/main" xmlns:a="http://schemas.openxmlformats.org/drawingml/2006/main">
  <p:cSld>
    <p:bg>
      <p:bgPr>
        <a:solidFill>
          <a:srgbClr val="070524"/>
        </a:solidFill>
      </p:bgPr>
    </p:bg>
    <p:spTree>
      <p:nvGrpSpPr>
        <p:cNvPr id="1" name=""/>
        <p:cNvGrpSpPr/>
        <p:nvPr/>
      </p:nvGrpSpPr>
      <p:grpSpPr>
        <a:xfrm>
          <a:off x="0" y="0"/>
          <a:ext cx="0" cy="0"/>
          <a:chOff x="0" y="0"/>
          <a:chExt cx="0" cy="0"/>
        </a:xfrm>
      </p:grpSpPr>
      <p:sp>
        <p:nvSpPr>
          <p:cNvPr name="TextBox 2" id="2"/>
          <p:cNvSpPr txBox="true"/>
          <p:nvPr/>
        </p:nvSpPr>
        <p:spPr>
          <a:xfrm rot="0">
            <a:off x="5931511" y="4274818"/>
            <a:ext cx="6919282" cy="1276354"/>
          </a:xfrm>
          <a:prstGeom prst="rect">
            <a:avLst/>
          </a:prstGeom>
        </p:spPr>
        <p:txBody>
          <a:bodyPr anchor="t" rtlCol="false" tIns="0" lIns="0" bIns="0" rIns="0">
            <a:spAutoFit/>
          </a:bodyPr>
          <a:lstStyle/>
          <a:p>
            <a:pPr algn="ctr">
              <a:lnSpc>
                <a:spcPts val="10499"/>
              </a:lnSpc>
              <a:spcBef>
                <a:spcPct val="0"/>
              </a:spcBef>
            </a:pPr>
            <a:r>
              <a:rPr lang="en-US" b="true" sz="7499">
                <a:solidFill>
                  <a:srgbClr val="0CC2E6"/>
                </a:solidFill>
                <a:latin typeface="Open Sans Bold"/>
                <a:ea typeface="Open Sans Bold"/>
                <a:cs typeface="Open Sans Bold"/>
                <a:sym typeface="Open Sans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2408028" y="591518"/>
            <a:ext cx="2664351" cy="6125142"/>
            <a:chOff x="0" y="0"/>
            <a:chExt cx="3552468" cy="8166856"/>
          </a:xfrm>
        </p:grpSpPr>
        <p:pic>
          <p:nvPicPr>
            <p:cNvPr name="Picture 3" id="3"/>
            <p:cNvPicPr>
              <a:picLocks noChangeAspect="true"/>
            </p:cNvPicPr>
            <p:nvPr/>
          </p:nvPicPr>
          <p:blipFill>
            <a:blip r:embed="rId2"/>
            <a:srcRect l="37766" t="0" r="37766" b="0"/>
            <a:stretch>
              <a:fillRect/>
            </a:stretch>
          </p:blipFill>
          <p:spPr>
            <a:xfrm flipH="false" flipV="false">
              <a:off x="0" y="0"/>
              <a:ext cx="3552468" cy="8166856"/>
            </a:xfrm>
            <a:prstGeom prst="rect">
              <a:avLst/>
            </a:prstGeom>
          </p:spPr>
        </p:pic>
      </p:grpSp>
      <p:grpSp>
        <p:nvGrpSpPr>
          <p:cNvPr name="Group 4" id="4"/>
          <p:cNvGrpSpPr/>
          <p:nvPr/>
        </p:nvGrpSpPr>
        <p:grpSpPr>
          <a:xfrm rot="0">
            <a:off x="2408028" y="6998206"/>
            <a:ext cx="2664351" cy="2664351"/>
            <a:chOff x="0" y="0"/>
            <a:chExt cx="3552468" cy="3552468"/>
          </a:xfrm>
        </p:grpSpPr>
        <p:pic>
          <p:nvPicPr>
            <p:cNvPr name="Picture 5" id="5"/>
            <p:cNvPicPr>
              <a:picLocks noChangeAspect="true"/>
            </p:cNvPicPr>
            <p:nvPr/>
          </p:nvPicPr>
          <p:blipFill>
            <a:blip r:embed="rId2"/>
            <a:srcRect l="21875" t="0" r="21874" b="0"/>
            <a:stretch>
              <a:fillRect/>
            </a:stretch>
          </p:blipFill>
          <p:spPr>
            <a:xfrm flipH="false" flipV="false">
              <a:off x="0" y="0"/>
              <a:ext cx="3552468" cy="3552468"/>
            </a:xfrm>
            <a:prstGeom prst="rect">
              <a:avLst/>
            </a:prstGeom>
          </p:spPr>
        </p:pic>
      </p:grpSp>
      <p:sp>
        <p:nvSpPr>
          <p:cNvPr name="TextBox 6" id="6"/>
          <p:cNvSpPr txBox="true"/>
          <p:nvPr/>
        </p:nvSpPr>
        <p:spPr>
          <a:xfrm rot="0">
            <a:off x="6316575" y="3596939"/>
            <a:ext cx="11240883" cy="6555066"/>
          </a:xfrm>
          <a:prstGeom prst="rect">
            <a:avLst/>
          </a:prstGeom>
        </p:spPr>
        <p:txBody>
          <a:bodyPr anchor="t" rtlCol="false" tIns="0" lIns="0" bIns="0" rIns="0">
            <a:spAutoFit/>
          </a:bodyPr>
          <a:lstStyle/>
          <a:p>
            <a:pPr algn="l">
              <a:lnSpc>
                <a:spcPts val="4792"/>
              </a:lnSpc>
            </a:pPr>
            <a:r>
              <a:rPr lang="en-US" sz="3423">
                <a:solidFill>
                  <a:srgbClr val="FFFFFF"/>
                </a:solidFill>
                <a:latin typeface="Open Sans"/>
                <a:ea typeface="Open Sans"/>
                <a:cs typeface="Open Sans"/>
                <a:sym typeface="Open Sans"/>
              </a:rPr>
              <a:t>•Project Overview</a:t>
            </a:r>
          </a:p>
          <a:p>
            <a:pPr algn="l">
              <a:lnSpc>
                <a:spcPts val="4792"/>
              </a:lnSpc>
            </a:pPr>
            <a:r>
              <a:rPr lang="en-US" sz="3423">
                <a:solidFill>
                  <a:srgbClr val="FFFFFF"/>
                </a:solidFill>
                <a:latin typeface="Open Sans"/>
                <a:ea typeface="Open Sans"/>
                <a:cs typeface="Open Sans"/>
                <a:sym typeface="Open Sans"/>
              </a:rPr>
              <a:t>•Project Goals</a:t>
            </a:r>
          </a:p>
          <a:p>
            <a:pPr algn="l">
              <a:lnSpc>
                <a:spcPts val="4792"/>
              </a:lnSpc>
            </a:pPr>
            <a:r>
              <a:rPr lang="en-US" sz="3423">
                <a:solidFill>
                  <a:srgbClr val="FFFFFF"/>
                </a:solidFill>
                <a:latin typeface="Open Sans"/>
                <a:ea typeface="Open Sans"/>
                <a:cs typeface="Open Sans"/>
                <a:sym typeface="Open Sans"/>
              </a:rPr>
              <a:t>•Core Functionality</a:t>
            </a:r>
          </a:p>
          <a:p>
            <a:pPr algn="l">
              <a:lnSpc>
                <a:spcPts val="4792"/>
              </a:lnSpc>
            </a:pPr>
            <a:r>
              <a:rPr lang="en-US" sz="3423">
                <a:solidFill>
                  <a:srgbClr val="FFFFFF"/>
                </a:solidFill>
                <a:latin typeface="Open Sans"/>
                <a:ea typeface="Open Sans"/>
                <a:cs typeface="Open Sans"/>
                <a:sym typeface="Open Sans"/>
              </a:rPr>
              <a:t>• Architecture Overview</a:t>
            </a:r>
          </a:p>
          <a:p>
            <a:pPr algn="l">
              <a:lnSpc>
                <a:spcPts val="4792"/>
              </a:lnSpc>
            </a:pPr>
            <a:r>
              <a:rPr lang="en-US" sz="3423">
                <a:solidFill>
                  <a:srgbClr val="FFFFFF"/>
                </a:solidFill>
                <a:latin typeface="Open Sans"/>
                <a:ea typeface="Open Sans"/>
                <a:cs typeface="Open Sans"/>
                <a:sym typeface="Open Sans"/>
              </a:rPr>
              <a:t>•Key Features</a:t>
            </a:r>
          </a:p>
          <a:p>
            <a:pPr algn="l">
              <a:lnSpc>
                <a:spcPts val="4792"/>
              </a:lnSpc>
            </a:pPr>
            <a:r>
              <a:rPr lang="en-US" sz="3423">
                <a:solidFill>
                  <a:srgbClr val="FFFFFF"/>
                </a:solidFill>
                <a:latin typeface="Open Sans"/>
                <a:ea typeface="Open Sans"/>
                <a:cs typeface="Open Sans"/>
                <a:sym typeface="Open Sans"/>
              </a:rPr>
              <a:t>•Technical Features</a:t>
            </a:r>
          </a:p>
          <a:p>
            <a:pPr algn="l">
              <a:lnSpc>
                <a:spcPts val="4792"/>
              </a:lnSpc>
            </a:pPr>
            <a:r>
              <a:rPr lang="en-US" sz="3423">
                <a:solidFill>
                  <a:srgbClr val="FFFFFF"/>
                </a:solidFill>
                <a:latin typeface="Open Sans"/>
                <a:ea typeface="Open Sans"/>
                <a:cs typeface="Open Sans"/>
                <a:sym typeface="Open Sans"/>
              </a:rPr>
              <a:t>•Expected Outcomes</a:t>
            </a:r>
          </a:p>
          <a:p>
            <a:pPr algn="l">
              <a:lnSpc>
                <a:spcPts val="4792"/>
              </a:lnSpc>
            </a:pPr>
            <a:r>
              <a:rPr lang="en-US" sz="3423">
                <a:solidFill>
                  <a:srgbClr val="FFFFFF"/>
                </a:solidFill>
                <a:latin typeface="Open Sans"/>
                <a:ea typeface="Open Sans"/>
                <a:cs typeface="Open Sans"/>
                <a:sym typeface="Open Sans"/>
              </a:rPr>
              <a:t>•Implementation Timeline</a:t>
            </a:r>
          </a:p>
          <a:p>
            <a:pPr algn="l">
              <a:lnSpc>
                <a:spcPts val="4792"/>
              </a:lnSpc>
            </a:pPr>
          </a:p>
          <a:p>
            <a:pPr algn="l">
              <a:lnSpc>
                <a:spcPts val="4792"/>
              </a:lnSpc>
            </a:pPr>
          </a:p>
          <a:p>
            <a:pPr algn="l">
              <a:lnSpc>
                <a:spcPts val="4792"/>
              </a:lnSpc>
              <a:spcBef>
                <a:spcPct val="0"/>
              </a:spcBef>
            </a:pPr>
          </a:p>
        </p:txBody>
      </p:sp>
      <p:sp>
        <p:nvSpPr>
          <p:cNvPr name="TextBox 7" id="7"/>
          <p:cNvSpPr txBox="true"/>
          <p:nvPr/>
        </p:nvSpPr>
        <p:spPr>
          <a:xfrm rot="0">
            <a:off x="6316575" y="2030757"/>
            <a:ext cx="3345249" cy="1005204"/>
          </a:xfrm>
          <a:prstGeom prst="rect">
            <a:avLst/>
          </a:prstGeom>
        </p:spPr>
        <p:txBody>
          <a:bodyPr anchor="t" rtlCol="false" tIns="0" lIns="0" bIns="0" rIns="0">
            <a:spAutoFit/>
          </a:bodyPr>
          <a:lstStyle/>
          <a:p>
            <a:pPr algn="l">
              <a:lnSpc>
                <a:spcPts val="8120"/>
              </a:lnSpc>
              <a:spcBef>
                <a:spcPct val="0"/>
              </a:spcBef>
            </a:pPr>
            <a:r>
              <a:rPr lang="en-US" sz="5800">
                <a:solidFill>
                  <a:srgbClr val="0CC2E6"/>
                </a:solidFill>
                <a:latin typeface="Bebas Neue Cyrillic"/>
                <a:ea typeface="Bebas Neue Cyrillic"/>
                <a:cs typeface="Bebas Neue Cyrillic"/>
                <a:sym typeface="Bebas Neue Cyrillic"/>
              </a:rPr>
              <a:t>CONTENTS</a:t>
            </a:r>
          </a:p>
        </p:txBody>
      </p:sp>
      <p:grpSp>
        <p:nvGrpSpPr>
          <p:cNvPr name="Group 8" id="8"/>
          <p:cNvGrpSpPr/>
          <p:nvPr/>
        </p:nvGrpSpPr>
        <p:grpSpPr>
          <a:xfrm rot="0">
            <a:off x="12816285" y="8717488"/>
            <a:ext cx="5471715" cy="47625"/>
            <a:chOff x="0" y="0"/>
            <a:chExt cx="4323330" cy="37630"/>
          </a:xfrm>
        </p:grpSpPr>
        <p:sp>
          <p:nvSpPr>
            <p:cNvPr name="Freeform 9" id="9"/>
            <p:cNvSpPr/>
            <p:nvPr/>
          </p:nvSpPr>
          <p:spPr>
            <a:xfrm flipH="false" flipV="false" rot="0">
              <a:off x="0" y="0"/>
              <a:ext cx="4323330" cy="37630"/>
            </a:xfrm>
            <a:custGeom>
              <a:avLst/>
              <a:gdLst/>
              <a:ahLst/>
              <a:cxnLst/>
              <a:rect r="r" b="b" t="t" l="l"/>
              <a:pathLst>
                <a:path h="37630" w="4323330">
                  <a:moveTo>
                    <a:pt x="0" y="0"/>
                  </a:moveTo>
                  <a:lnTo>
                    <a:pt x="4323330" y="0"/>
                  </a:lnTo>
                  <a:lnTo>
                    <a:pt x="4323330" y="37630"/>
                  </a:lnTo>
                  <a:lnTo>
                    <a:pt x="0" y="3763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10" id="10"/>
            <p:cNvSpPr txBox="true"/>
            <p:nvPr/>
          </p:nvSpPr>
          <p:spPr>
            <a:xfrm>
              <a:off x="0" y="-47625"/>
              <a:ext cx="4323330" cy="85255"/>
            </a:xfrm>
            <a:prstGeom prst="rect">
              <a:avLst/>
            </a:prstGeom>
          </p:spPr>
          <p:txBody>
            <a:bodyPr anchor="ctr" rtlCol="false" tIns="50800" lIns="50800" bIns="50800" rIns="50800"/>
            <a:lstStyle/>
            <a:p>
              <a:pPr algn="ctr">
                <a:lnSpc>
                  <a:spcPts val="223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12816285" y="8717488"/>
            <a:ext cx="5471715" cy="47625"/>
            <a:chOff x="0" y="0"/>
            <a:chExt cx="4323330" cy="37630"/>
          </a:xfrm>
        </p:grpSpPr>
        <p:sp>
          <p:nvSpPr>
            <p:cNvPr name="Freeform 3" id="3"/>
            <p:cNvSpPr/>
            <p:nvPr/>
          </p:nvSpPr>
          <p:spPr>
            <a:xfrm flipH="false" flipV="false" rot="0">
              <a:off x="0" y="0"/>
              <a:ext cx="4323330" cy="37630"/>
            </a:xfrm>
            <a:custGeom>
              <a:avLst/>
              <a:gdLst/>
              <a:ahLst/>
              <a:cxnLst/>
              <a:rect r="r" b="b" t="t" l="l"/>
              <a:pathLst>
                <a:path h="37630" w="4323330">
                  <a:moveTo>
                    <a:pt x="0" y="0"/>
                  </a:moveTo>
                  <a:lnTo>
                    <a:pt x="4323330" y="0"/>
                  </a:lnTo>
                  <a:lnTo>
                    <a:pt x="4323330" y="37630"/>
                  </a:lnTo>
                  <a:lnTo>
                    <a:pt x="0" y="3763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4" id="4"/>
            <p:cNvSpPr txBox="true"/>
            <p:nvPr/>
          </p:nvSpPr>
          <p:spPr>
            <a:xfrm>
              <a:off x="0" y="-47625"/>
              <a:ext cx="4323330" cy="85255"/>
            </a:xfrm>
            <a:prstGeom prst="rect">
              <a:avLst/>
            </a:prstGeom>
          </p:spPr>
          <p:txBody>
            <a:bodyPr anchor="ctr" rtlCol="false" tIns="50800" lIns="50800" bIns="50800" rIns="50800"/>
            <a:lstStyle/>
            <a:p>
              <a:pPr algn="ctr">
                <a:lnSpc>
                  <a:spcPts val="2239"/>
                </a:lnSpc>
              </a:pPr>
            </a:p>
          </p:txBody>
        </p:sp>
      </p:grpSp>
      <p:sp>
        <p:nvSpPr>
          <p:cNvPr name="TextBox 5" id="5"/>
          <p:cNvSpPr txBox="true"/>
          <p:nvPr/>
        </p:nvSpPr>
        <p:spPr>
          <a:xfrm rot="0">
            <a:off x="1168413" y="2177056"/>
            <a:ext cx="5335144" cy="1647444"/>
          </a:xfrm>
          <a:prstGeom prst="rect">
            <a:avLst/>
          </a:prstGeom>
        </p:spPr>
        <p:txBody>
          <a:bodyPr anchor="t" rtlCol="false" tIns="0" lIns="0" bIns="0" rIns="0">
            <a:spAutoFit/>
          </a:bodyPr>
          <a:lstStyle/>
          <a:p>
            <a:pPr algn="l">
              <a:lnSpc>
                <a:spcPts val="6438"/>
              </a:lnSpc>
            </a:pPr>
            <a:r>
              <a:rPr lang="en-US" sz="5800">
                <a:solidFill>
                  <a:srgbClr val="0CC2E6"/>
                </a:solidFill>
                <a:latin typeface="Bebas Neue Cyrillic"/>
                <a:ea typeface="Bebas Neue Cyrillic"/>
                <a:cs typeface="Bebas Neue Cyrillic"/>
                <a:sym typeface="Bebas Neue Cyrillic"/>
              </a:rPr>
              <a:t>Project Overview</a:t>
            </a:r>
          </a:p>
          <a:p>
            <a:pPr algn="l">
              <a:lnSpc>
                <a:spcPts val="6438"/>
              </a:lnSpc>
            </a:pPr>
          </a:p>
        </p:txBody>
      </p:sp>
      <p:sp>
        <p:nvSpPr>
          <p:cNvPr name="TextBox 6" id="6"/>
          <p:cNvSpPr txBox="true"/>
          <p:nvPr/>
        </p:nvSpPr>
        <p:spPr>
          <a:xfrm rot="0">
            <a:off x="1028700" y="3937276"/>
            <a:ext cx="13736593" cy="3598493"/>
          </a:xfrm>
          <a:prstGeom prst="rect">
            <a:avLst/>
          </a:prstGeom>
        </p:spPr>
        <p:txBody>
          <a:bodyPr anchor="t" rtlCol="false" tIns="0" lIns="0" bIns="0" rIns="0">
            <a:spAutoFit/>
          </a:bodyPr>
          <a:lstStyle/>
          <a:p>
            <a:pPr algn="l">
              <a:lnSpc>
                <a:spcPts val="4711"/>
              </a:lnSpc>
              <a:spcBef>
                <a:spcPct val="0"/>
              </a:spcBef>
            </a:pPr>
            <a:r>
              <a:rPr lang="en-US" sz="3365">
                <a:solidFill>
                  <a:srgbClr val="FFFFFF"/>
                </a:solidFill>
                <a:latin typeface="Poppins"/>
                <a:ea typeface="Poppins"/>
                <a:cs typeface="Poppins"/>
                <a:sym typeface="Poppins"/>
              </a:rPr>
              <a:t>Adeptus Vita is a modern AI-driven web platform designed for the early detection and monitoring of Alzheimer's and other dementia-related conditions through MRI scan analysis. It integrates an advanced diagnostic model with a clean, responsive frontend to provide accessible, educational, and clinically valuable tools to users.</a:t>
            </a:r>
          </a:p>
        </p:txBody>
      </p:sp>
      <p:grpSp>
        <p:nvGrpSpPr>
          <p:cNvPr name="Group 7" id="7"/>
          <p:cNvGrpSpPr/>
          <p:nvPr/>
        </p:nvGrpSpPr>
        <p:grpSpPr>
          <a:xfrm rot="0">
            <a:off x="-2351259" y="6460237"/>
            <a:ext cx="2502640" cy="5142203"/>
            <a:chOff x="0" y="0"/>
            <a:chExt cx="3336854" cy="6856271"/>
          </a:xfrm>
        </p:grpSpPr>
        <p:pic>
          <p:nvPicPr>
            <p:cNvPr name="Picture 8" id="8"/>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grpSp>
        <p:nvGrpSpPr>
          <p:cNvPr name="Group 9" id="9"/>
          <p:cNvGrpSpPr/>
          <p:nvPr/>
        </p:nvGrpSpPr>
        <p:grpSpPr>
          <a:xfrm rot="0">
            <a:off x="18096496" y="1297"/>
            <a:ext cx="2502640" cy="5142203"/>
            <a:chOff x="0" y="0"/>
            <a:chExt cx="3336854" cy="6856271"/>
          </a:xfrm>
        </p:grpSpPr>
        <p:pic>
          <p:nvPicPr>
            <p:cNvPr name="Picture 10" id="10"/>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2351259" y="6460237"/>
            <a:ext cx="2502640" cy="5142203"/>
            <a:chOff x="0" y="0"/>
            <a:chExt cx="3336854" cy="6856271"/>
          </a:xfrm>
        </p:grpSpPr>
        <p:pic>
          <p:nvPicPr>
            <p:cNvPr name="Picture 3" id="3"/>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sp>
        <p:nvSpPr>
          <p:cNvPr name="TextBox 4" id="4"/>
          <p:cNvSpPr txBox="true"/>
          <p:nvPr/>
        </p:nvSpPr>
        <p:spPr>
          <a:xfrm rot="0">
            <a:off x="1514161" y="1880853"/>
            <a:ext cx="10895955" cy="1740501"/>
          </a:xfrm>
          <a:prstGeom prst="rect">
            <a:avLst/>
          </a:prstGeom>
        </p:spPr>
        <p:txBody>
          <a:bodyPr anchor="t" rtlCol="false" tIns="0" lIns="0" bIns="0" rIns="0">
            <a:spAutoFit/>
          </a:bodyPr>
          <a:lstStyle/>
          <a:p>
            <a:pPr algn="l">
              <a:lnSpc>
                <a:spcPts val="3489"/>
              </a:lnSpc>
              <a:spcBef>
                <a:spcPct val="0"/>
              </a:spcBef>
            </a:pPr>
            <a:r>
              <a:rPr lang="en-US" sz="2492">
                <a:solidFill>
                  <a:srgbClr val="FFFFFF"/>
                </a:solidFill>
                <a:latin typeface="Open Sans"/>
                <a:ea typeface="Open Sans"/>
                <a:cs typeface="Open Sans"/>
                <a:sym typeface="Open Sans"/>
              </a:rPr>
              <a:t>The goal of this project is to apply data science and machine learning techniques to develop two robust models that classify brain MRI images to determine the degree (or absence) of dementia based solely on patient scans.</a:t>
            </a:r>
          </a:p>
        </p:txBody>
      </p:sp>
      <p:sp>
        <p:nvSpPr>
          <p:cNvPr name="TextBox 5" id="5"/>
          <p:cNvSpPr txBox="true"/>
          <p:nvPr/>
        </p:nvSpPr>
        <p:spPr>
          <a:xfrm rot="0">
            <a:off x="1514161" y="4164279"/>
            <a:ext cx="8258312" cy="5680411"/>
          </a:xfrm>
          <a:prstGeom prst="rect">
            <a:avLst/>
          </a:prstGeom>
        </p:spPr>
        <p:txBody>
          <a:bodyPr anchor="t" rtlCol="false" tIns="0" lIns="0" bIns="0" rIns="0">
            <a:spAutoFit/>
          </a:bodyPr>
          <a:lstStyle/>
          <a:p>
            <a:pPr algn="l" marL="536895" indent="-268447" lvl="1">
              <a:lnSpc>
                <a:spcPts val="3481"/>
              </a:lnSpc>
              <a:buFont typeface="Arial"/>
              <a:buChar char="•"/>
            </a:pPr>
            <a:r>
              <a:rPr lang="en-US" b="true" sz="2486">
                <a:solidFill>
                  <a:srgbClr val="FFFFFF"/>
                </a:solidFill>
                <a:latin typeface="Open Sans Bold"/>
                <a:ea typeface="Open Sans Bold"/>
                <a:cs typeface="Open Sans Bold"/>
                <a:sym typeface="Open Sans Bold"/>
              </a:rPr>
              <a:t> Early Detection</a:t>
            </a:r>
            <a:r>
              <a:rPr lang="en-US" sz="2486">
                <a:solidFill>
                  <a:srgbClr val="FFFFFF"/>
                </a:solidFill>
                <a:latin typeface="Open Sans"/>
                <a:ea typeface="Open Sans"/>
                <a:cs typeface="Open Sans"/>
                <a:sym typeface="Open Sans"/>
              </a:rPr>
              <a:t>:</a:t>
            </a:r>
          </a:p>
          <a:p>
            <a:pPr algn="l">
              <a:lnSpc>
                <a:spcPts val="3481"/>
              </a:lnSpc>
            </a:pPr>
            <a:r>
              <a:rPr lang="en-US" sz="2486">
                <a:solidFill>
                  <a:srgbClr val="FFFFFF"/>
                </a:solidFill>
                <a:latin typeface="Open Sans"/>
                <a:ea typeface="Open Sans"/>
                <a:cs typeface="Open Sans"/>
                <a:sym typeface="Open Sans"/>
              </a:rPr>
              <a:t> Facilitate preliminary diagnosis of dementia from MRI scans using deep learning models, even for non-specialist users.</a:t>
            </a:r>
          </a:p>
          <a:p>
            <a:pPr algn="l">
              <a:lnSpc>
                <a:spcPts val="3481"/>
              </a:lnSpc>
            </a:pPr>
          </a:p>
          <a:p>
            <a:pPr algn="l">
              <a:lnSpc>
                <a:spcPts val="3481"/>
              </a:lnSpc>
            </a:pPr>
          </a:p>
          <a:p>
            <a:pPr algn="l">
              <a:lnSpc>
                <a:spcPts val="3481"/>
              </a:lnSpc>
            </a:pPr>
          </a:p>
          <a:p>
            <a:pPr algn="l" marL="536895" indent="-268447" lvl="1">
              <a:lnSpc>
                <a:spcPts val="3481"/>
              </a:lnSpc>
              <a:buFont typeface="Arial"/>
              <a:buChar char="•"/>
            </a:pPr>
            <a:r>
              <a:rPr lang="en-US" sz="2486">
                <a:solidFill>
                  <a:srgbClr val="FFFFFF"/>
                </a:solidFill>
                <a:latin typeface="Open Sans"/>
                <a:ea typeface="Open Sans"/>
                <a:cs typeface="Open Sans"/>
                <a:sym typeface="Open Sans"/>
              </a:rPr>
              <a:t> </a:t>
            </a:r>
            <a:r>
              <a:rPr lang="en-US" b="true" sz="2486">
                <a:solidFill>
                  <a:srgbClr val="FFFFFF"/>
                </a:solidFill>
                <a:latin typeface="Open Sans Bold"/>
                <a:ea typeface="Open Sans Bold"/>
                <a:cs typeface="Open Sans Bold"/>
                <a:sym typeface="Open Sans Bold"/>
              </a:rPr>
              <a:t>Education</a:t>
            </a:r>
            <a:r>
              <a:rPr lang="en-US" sz="2486">
                <a:solidFill>
                  <a:srgbClr val="FFFFFF"/>
                </a:solidFill>
                <a:latin typeface="Open Sans"/>
                <a:ea typeface="Open Sans"/>
                <a:cs typeface="Open Sans"/>
                <a:sym typeface="Open Sans"/>
              </a:rPr>
              <a:t>:</a:t>
            </a:r>
          </a:p>
          <a:p>
            <a:pPr algn="l">
              <a:lnSpc>
                <a:spcPts val="3481"/>
              </a:lnSpc>
            </a:pPr>
            <a:r>
              <a:rPr lang="en-US" sz="2486">
                <a:solidFill>
                  <a:srgbClr val="FFFFFF"/>
                </a:solidFill>
                <a:latin typeface="Open Sans"/>
                <a:ea typeface="Open Sans"/>
                <a:cs typeface="Open Sans"/>
                <a:sym typeface="Open Sans"/>
              </a:rPr>
              <a:t> Share cutting-edge research and educational content through an integrated blog platform.</a:t>
            </a:r>
          </a:p>
          <a:p>
            <a:pPr algn="l">
              <a:lnSpc>
                <a:spcPts val="3481"/>
              </a:lnSpc>
            </a:pPr>
          </a:p>
          <a:p>
            <a:pPr algn="l">
              <a:lnSpc>
                <a:spcPts val="3481"/>
              </a:lnSpc>
            </a:pPr>
          </a:p>
          <a:p>
            <a:pPr algn="l">
              <a:lnSpc>
                <a:spcPts val="3481"/>
              </a:lnSpc>
              <a:spcBef>
                <a:spcPct val="0"/>
              </a:spcBef>
            </a:pPr>
          </a:p>
        </p:txBody>
      </p:sp>
      <p:sp>
        <p:nvSpPr>
          <p:cNvPr name="TextBox 6" id="6"/>
          <p:cNvSpPr txBox="true"/>
          <p:nvPr/>
        </p:nvSpPr>
        <p:spPr>
          <a:xfrm rot="0">
            <a:off x="1514161" y="224375"/>
            <a:ext cx="5396085" cy="1021715"/>
          </a:xfrm>
          <a:prstGeom prst="rect">
            <a:avLst/>
          </a:prstGeom>
        </p:spPr>
        <p:txBody>
          <a:bodyPr anchor="t" rtlCol="false" tIns="0" lIns="0" bIns="0" rIns="0">
            <a:spAutoFit/>
          </a:bodyPr>
          <a:lstStyle/>
          <a:p>
            <a:pPr algn="l">
              <a:lnSpc>
                <a:spcPts val="8260"/>
              </a:lnSpc>
              <a:spcBef>
                <a:spcPct val="0"/>
              </a:spcBef>
            </a:pPr>
            <a:r>
              <a:rPr lang="en-US" sz="5900">
                <a:solidFill>
                  <a:srgbClr val="0CC2E6"/>
                </a:solidFill>
                <a:latin typeface="Bebas Neue Cyrillic"/>
                <a:ea typeface="Bebas Neue Cyrillic"/>
                <a:cs typeface="Bebas Neue Cyrillic"/>
                <a:sym typeface="Bebas Neue Cyrillic"/>
              </a:rPr>
              <a:t> Project Goals</a:t>
            </a:r>
          </a:p>
        </p:txBody>
      </p:sp>
      <p:sp>
        <p:nvSpPr>
          <p:cNvPr name="TextBox 7" id="7"/>
          <p:cNvSpPr txBox="true"/>
          <p:nvPr/>
        </p:nvSpPr>
        <p:spPr>
          <a:xfrm rot="0">
            <a:off x="8812704" y="5044739"/>
            <a:ext cx="8446596" cy="5242261"/>
          </a:xfrm>
          <a:prstGeom prst="rect">
            <a:avLst/>
          </a:prstGeom>
        </p:spPr>
        <p:txBody>
          <a:bodyPr anchor="t" rtlCol="false" tIns="0" lIns="0" bIns="0" rIns="0">
            <a:spAutoFit/>
          </a:bodyPr>
          <a:lstStyle/>
          <a:p>
            <a:pPr algn="l">
              <a:lnSpc>
                <a:spcPts val="3481"/>
              </a:lnSpc>
            </a:pPr>
          </a:p>
          <a:p>
            <a:pPr algn="l">
              <a:lnSpc>
                <a:spcPts val="3481"/>
              </a:lnSpc>
            </a:pPr>
          </a:p>
          <a:p>
            <a:pPr algn="l" marL="536895" indent="-268447" lvl="1">
              <a:lnSpc>
                <a:spcPts val="3481"/>
              </a:lnSpc>
              <a:buFont typeface="Arial"/>
              <a:buChar char="•"/>
            </a:pPr>
            <a:r>
              <a:rPr lang="en-US" sz="2486">
                <a:solidFill>
                  <a:srgbClr val="FFFFFF"/>
                </a:solidFill>
                <a:latin typeface="Open Sans"/>
                <a:ea typeface="Open Sans"/>
                <a:cs typeface="Open Sans"/>
                <a:sym typeface="Open Sans"/>
              </a:rPr>
              <a:t> </a:t>
            </a:r>
            <a:r>
              <a:rPr lang="en-US" b="true" sz="2486">
                <a:solidFill>
                  <a:srgbClr val="FFFFFF"/>
                </a:solidFill>
                <a:latin typeface="Open Sans Bold"/>
                <a:ea typeface="Open Sans Bold"/>
                <a:cs typeface="Open Sans Bold"/>
                <a:sym typeface="Open Sans Bold"/>
              </a:rPr>
              <a:t>Accessibility</a:t>
            </a:r>
            <a:r>
              <a:rPr lang="en-US" sz="2486">
                <a:solidFill>
                  <a:srgbClr val="FFFFFF"/>
                </a:solidFill>
                <a:latin typeface="Open Sans"/>
                <a:ea typeface="Open Sans"/>
                <a:cs typeface="Open Sans"/>
                <a:sym typeface="Open Sans"/>
              </a:rPr>
              <a:t>:</a:t>
            </a:r>
          </a:p>
          <a:p>
            <a:pPr algn="l">
              <a:lnSpc>
                <a:spcPts val="3481"/>
              </a:lnSpc>
            </a:pPr>
            <a:r>
              <a:rPr lang="en-US" sz="2486">
                <a:solidFill>
                  <a:srgbClr val="FFFFFF"/>
                </a:solidFill>
                <a:latin typeface="Open Sans"/>
                <a:ea typeface="Open Sans"/>
                <a:cs typeface="Open Sans"/>
                <a:sym typeface="Open Sans"/>
              </a:rPr>
              <a:t> Provide a responsive and user-friendly interface compatible with all device types for seamless access.</a:t>
            </a:r>
          </a:p>
          <a:p>
            <a:pPr algn="l">
              <a:lnSpc>
                <a:spcPts val="3481"/>
              </a:lnSpc>
            </a:pPr>
          </a:p>
          <a:p>
            <a:pPr algn="l">
              <a:lnSpc>
                <a:spcPts val="3481"/>
              </a:lnSpc>
            </a:pPr>
          </a:p>
          <a:p>
            <a:pPr algn="l">
              <a:lnSpc>
                <a:spcPts val="3481"/>
              </a:lnSpc>
            </a:pPr>
          </a:p>
          <a:p>
            <a:pPr algn="l" marL="536895" indent="-268447" lvl="1">
              <a:lnSpc>
                <a:spcPts val="3481"/>
              </a:lnSpc>
              <a:buFont typeface="Arial"/>
              <a:buChar char="•"/>
            </a:pPr>
            <a:r>
              <a:rPr lang="en-US" b="true" sz="2486">
                <a:solidFill>
                  <a:srgbClr val="FFFFFF"/>
                </a:solidFill>
                <a:latin typeface="Open Sans Bold"/>
                <a:ea typeface="Open Sans Bold"/>
                <a:cs typeface="Open Sans Bold"/>
                <a:sym typeface="Open Sans Bold"/>
              </a:rPr>
              <a:t>Tracking:</a:t>
            </a:r>
          </a:p>
          <a:p>
            <a:pPr algn="l">
              <a:lnSpc>
                <a:spcPts val="3481"/>
              </a:lnSpc>
            </a:pPr>
            <a:r>
              <a:rPr lang="en-US" sz="2486">
                <a:solidFill>
                  <a:srgbClr val="FFFFFF"/>
                </a:solidFill>
                <a:latin typeface="Open Sans"/>
                <a:ea typeface="Open Sans"/>
                <a:cs typeface="Open Sans"/>
                <a:sym typeface="Open Sans"/>
              </a:rPr>
              <a:t> Maintain diagnostic history for patients and researchers, enabling</a:t>
            </a:r>
            <a:r>
              <a:rPr lang="en-US" sz="2486">
                <a:solidFill>
                  <a:srgbClr val="FFFFFF"/>
                </a:solidFill>
                <a:latin typeface="Open Sans"/>
                <a:ea typeface="Open Sans"/>
                <a:cs typeface="Open Sans"/>
                <a:sym typeface="Open Sans"/>
              </a:rPr>
              <a:t> better monitoring and analysis over time.</a:t>
            </a:r>
          </a:p>
          <a:p>
            <a:pPr algn="l">
              <a:lnSpc>
                <a:spcPts val="3481"/>
              </a:lnSpc>
              <a:spcBef>
                <a:spcPct val="0"/>
              </a:spcBef>
            </a:pPr>
          </a:p>
        </p:txBody>
      </p:sp>
      <p:grpSp>
        <p:nvGrpSpPr>
          <p:cNvPr name="Group 8" id="8"/>
          <p:cNvGrpSpPr/>
          <p:nvPr/>
        </p:nvGrpSpPr>
        <p:grpSpPr>
          <a:xfrm rot="0">
            <a:off x="18096496" y="1297"/>
            <a:ext cx="2502640" cy="5142203"/>
            <a:chOff x="0" y="0"/>
            <a:chExt cx="3336854" cy="6856271"/>
          </a:xfrm>
        </p:grpSpPr>
        <p:pic>
          <p:nvPicPr>
            <p:cNvPr name="Picture 9" id="9"/>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sp>
        <p:nvSpPr>
          <p:cNvPr name="TextBox 2" id="2"/>
          <p:cNvSpPr txBox="true"/>
          <p:nvPr/>
        </p:nvSpPr>
        <p:spPr>
          <a:xfrm rot="0">
            <a:off x="1366345" y="2435705"/>
            <a:ext cx="12409354" cy="6381624"/>
          </a:xfrm>
          <a:prstGeom prst="rect">
            <a:avLst/>
          </a:prstGeom>
        </p:spPr>
        <p:txBody>
          <a:bodyPr anchor="t" rtlCol="false" tIns="0" lIns="0" bIns="0" rIns="0">
            <a:spAutoFit/>
          </a:bodyPr>
          <a:lstStyle/>
          <a:p>
            <a:pPr algn="l">
              <a:lnSpc>
                <a:spcPts val="4206"/>
              </a:lnSpc>
            </a:pPr>
          </a:p>
          <a:p>
            <a:pPr algn="l" marL="648769" indent="-324384" lvl="1">
              <a:lnSpc>
                <a:spcPts val="4206"/>
              </a:lnSpc>
              <a:buFont typeface="Arial"/>
              <a:buChar char="•"/>
            </a:pPr>
            <a:r>
              <a:rPr lang="en-US" b="true" sz="3004">
                <a:solidFill>
                  <a:srgbClr val="FFFFFF"/>
                </a:solidFill>
                <a:latin typeface="Open Sans Bold"/>
                <a:ea typeface="Open Sans Bold"/>
                <a:cs typeface="Open Sans Bold"/>
                <a:sym typeface="Open Sans Bold"/>
              </a:rPr>
              <a:t>AI-P</a:t>
            </a:r>
            <a:r>
              <a:rPr lang="en-US" b="true" sz="3004">
                <a:solidFill>
                  <a:srgbClr val="FFFFFF"/>
                </a:solidFill>
                <a:latin typeface="Open Sans Bold"/>
                <a:ea typeface="Open Sans Bold"/>
                <a:cs typeface="Open Sans Bold"/>
                <a:sym typeface="Open Sans Bold"/>
              </a:rPr>
              <a:t>owered Diagnostic Mode</a:t>
            </a:r>
            <a:r>
              <a:rPr lang="en-US" sz="3004">
                <a:solidFill>
                  <a:srgbClr val="FFFFFF"/>
                </a:solidFill>
                <a:latin typeface="Open Sans"/>
                <a:ea typeface="Open Sans"/>
                <a:cs typeface="Open Sans"/>
                <a:sym typeface="Open Sans"/>
              </a:rPr>
              <a:t>l: Upload MRI scans to receive automated analysis for signs of neurodegenerative diseases</a:t>
            </a:r>
          </a:p>
          <a:p>
            <a:pPr algn="l">
              <a:lnSpc>
                <a:spcPts val="4206"/>
              </a:lnSpc>
            </a:pPr>
          </a:p>
          <a:p>
            <a:pPr algn="l" marL="648769" indent="-324384" lvl="1">
              <a:lnSpc>
                <a:spcPts val="4206"/>
              </a:lnSpc>
              <a:buFont typeface="Arial"/>
              <a:buChar char="•"/>
            </a:pPr>
            <a:r>
              <a:rPr lang="en-US" b="true" sz="3004">
                <a:solidFill>
                  <a:srgbClr val="FFFFFF"/>
                </a:solidFill>
                <a:latin typeface="Open Sans Bold"/>
                <a:ea typeface="Open Sans Bold"/>
                <a:cs typeface="Open Sans Bold"/>
                <a:sym typeface="Open Sans Bold"/>
              </a:rPr>
              <a:t>Diagnostic History</a:t>
            </a:r>
            <a:r>
              <a:rPr lang="en-US" sz="3004">
                <a:solidFill>
                  <a:srgbClr val="FFFFFF"/>
                </a:solidFill>
                <a:latin typeface="Open Sans"/>
                <a:ea typeface="Open Sans"/>
                <a:cs typeface="Open Sans"/>
                <a:sym typeface="Open Sans"/>
              </a:rPr>
              <a:t>: View and track previous scan results and analyses</a:t>
            </a:r>
          </a:p>
          <a:p>
            <a:pPr algn="l">
              <a:lnSpc>
                <a:spcPts val="4206"/>
              </a:lnSpc>
            </a:pPr>
          </a:p>
          <a:p>
            <a:pPr algn="l" marL="648769" indent="-324384" lvl="1">
              <a:lnSpc>
                <a:spcPts val="4206"/>
              </a:lnSpc>
              <a:buFont typeface="Arial"/>
              <a:buChar char="•"/>
            </a:pPr>
            <a:r>
              <a:rPr lang="en-US" b="true" sz="3004">
                <a:solidFill>
                  <a:srgbClr val="FFFFFF"/>
                </a:solidFill>
                <a:latin typeface="Open Sans Bold"/>
                <a:ea typeface="Open Sans Bold"/>
                <a:cs typeface="Open Sans Bold"/>
                <a:sym typeface="Open Sans Bold"/>
              </a:rPr>
              <a:t>Educational Blog</a:t>
            </a:r>
            <a:r>
              <a:rPr lang="en-US" sz="3004">
                <a:solidFill>
                  <a:srgbClr val="FFFFFF"/>
                </a:solidFill>
                <a:latin typeface="Open Sans"/>
                <a:ea typeface="Open Sans"/>
                <a:cs typeface="Open Sans"/>
                <a:sym typeface="Open Sans"/>
              </a:rPr>
              <a:t>: Access articles and research on Alzheimer's, dementia, and diagnostic technologies</a:t>
            </a:r>
          </a:p>
          <a:p>
            <a:pPr algn="l">
              <a:lnSpc>
                <a:spcPts val="4206"/>
              </a:lnSpc>
            </a:pPr>
          </a:p>
          <a:p>
            <a:pPr algn="l" marL="648769" indent="-324384" lvl="1">
              <a:lnSpc>
                <a:spcPts val="4206"/>
              </a:lnSpc>
              <a:buFont typeface="Arial"/>
              <a:buChar char="•"/>
            </a:pPr>
            <a:r>
              <a:rPr lang="en-US" b="true" sz="3004">
                <a:solidFill>
                  <a:srgbClr val="FFFFFF"/>
                </a:solidFill>
                <a:latin typeface="Open Sans Bold"/>
                <a:ea typeface="Open Sans Bold"/>
                <a:cs typeface="Open Sans Bold"/>
                <a:sym typeface="Open Sans Bold"/>
              </a:rPr>
              <a:t>User Accounts</a:t>
            </a:r>
            <a:r>
              <a:rPr lang="en-US" sz="3004">
                <a:solidFill>
                  <a:srgbClr val="FFFFFF"/>
                </a:solidFill>
                <a:latin typeface="Open Sans"/>
                <a:ea typeface="Open Sans"/>
                <a:cs typeface="Open Sans"/>
                <a:sym typeface="Open Sans"/>
              </a:rPr>
              <a:t>: Secure user authentication and profile management</a:t>
            </a:r>
          </a:p>
        </p:txBody>
      </p:sp>
      <p:sp>
        <p:nvSpPr>
          <p:cNvPr name="TextBox 3" id="3"/>
          <p:cNvSpPr txBox="true"/>
          <p:nvPr/>
        </p:nvSpPr>
        <p:spPr>
          <a:xfrm rot="0">
            <a:off x="1366345" y="904875"/>
            <a:ext cx="8932786" cy="1021715"/>
          </a:xfrm>
          <a:prstGeom prst="rect">
            <a:avLst/>
          </a:prstGeom>
        </p:spPr>
        <p:txBody>
          <a:bodyPr anchor="t" rtlCol="false" tIns="0" lIns="0" bIns="0" rIns="0">
            <a:spAutoFit/>
          </a:bodyPr>
          <a:lstStyle/>
          <a:p>
            <a:pPr algn="l">
              <a:lnSpc>
                <a:spcPts val="8260"/>
              </a:lnSpc>
              <a:spcBef>
                <a:spcPct val="0"/>
              </a:spcBef>
            </a:pPr>
            <a:r>
              <a:rPr lang="en-US" sz="5900">
                <a:solidFill>
                  <a:srgbClr val="0CC2E6"/>
                </a:solidFill>
                <a:latin typeface="Bebas Neue Cyrillic"/>
                <a:ea typeface="Bebas Neue Cyrillic"/>
                <a:cs typeface="Bebas Neue Cyrillic"/>
                <a:sym typeface="Bebas Neue Cyrillic"/>
              </a:rPr>
              <a:t>Core Functionality</a:t>
            </a:r>
          </a:p>
        </p:txBody>
      </p:sp>
      <p:grpSp>
        <p:nvGrpSpPr>
          <p:cNvPr name="Group 4" id="4"/>
          <p:cNvGrpSpPr/>
          <p:nvPr/>
        </p:nvGrpSpPr>
        <p:grpSpPr>
          <a:xfrm rot="0">
            <a:off x="12816285" y="8717488"/>
            <a:ext cx="5471715" cy="47625"/>
            <a:chOff x="0" y="0"/>
            <a:chExt cx="4323330" cy="37630"/>
          </a:xfrm>
        </p:grpSpPr>
        <p:sp>
          <p:nvSpPr>
            <p:cNvPr name="Freeform 5" id="5"/>
            <p:cNvSpPr/>
            <p:nvPr/>
          </p:nvSpPr>
          <p:spPr>
            <a:xfrm flipH="false" flipV="false" rot="0">
              <a:off x="0" y="0"/>
              <a:ext cx="4323330" cy="37630"/>
            </a:xfrm>
            <a:custGeom>
              <a:avLst/>
              <a:gdLst/>
              <a:ahLst/>
              <a:cxnLst/>
              <a:rect r="r" b="b" t="t" l="l"/>
              <a:pathLst>
                <a:path h="37630" w="4323330">
                  <a:moveTo>
                    <a:pt x="0" y="0"/>
                  </a:moveTo>
                  <a:lnTo>
                    <a:pt x="4323330" y="0"/>
                  </a:lnTo>
                  <a:lnTo>
                    <a:pt x="4323330" y="37630"/>
                  </a:lnTo>
                  <a:lnTo>
                    <a:pt x="0" y="3763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6" id="6"/>
            <p:cNvSpPr txBox="true"/>
            <p:nvPr/>
          </p:nvSpPr>
          <p:spPr>
            <a:xfrm>
              <a:off x="0" y="-47625"/>
              <a:ext cx="4323330" cy="85255"/>
            </a:xfrm>
            <a:prstGeom prst="rect">
              <a:avLst/>
            </a:prstGeom>
          </p:spPr>
          <p:txBody>
            <a:bodyPr anchor="ctr" rtlCol="false" tIns="50800" lIns="50800" bIns="50800" rIns="50800"/>
            <a:lstStyle/>
            <a:p>
              <a:pPr algn="ctr">
                <a:lnSpc>
                  <a:spcPts val="2239"/>
                </a:lnSpc>
              </a:pPr>
            </a:p>
          </p:txBody>
        </p:sp>
      </p:grpSp>
      <p:grpSp>
        <p:nvGrpSpPr>
          <p:cNvPr name="Group 7" id="7"/>
          <p:cNvGrpSpPr/>
          <p:nvPr/>
        </p:nvGrpSpPr>
        <p:grpSpPr>
          <a:xfrm rot="0">
            <a:off x="18058396" y="1297"/>
            <a:ext cx="2502640" cy="5142203"/>
            <a:chOff x="0" y="0"/>
            <a:chExt cx="3336854" cy="6856271"/>
          </a:xfrm>
        </p:grpSpPr>
        <p:pic>
          <p:nvPicPr>
            <p:cNvPr name="Picture 8" id="8"/>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grpSp>
        <p:nvGrpSpPr>
          <p:cNvPr name="Group 9" id="9"/>
          <p:cNvGrpSpPr/>
          <p:nvPr/>
        </p:nvGrpSpPr>
        <p:grpSpPr>
          <a:xfrm rot="0">
            <a:off x="-2351259" y="6460237"/>
            <a:ext cx="2502640" cy="5142203"/>
            <a:chOff x="0" y="0"/>
            <a:chExt cx="3336854" cy="6856271"/>
          </a:xfrm>
        </p:grpSpPr>
        <p:pic>
          <p:nvPicPr>
            <p:cNvPr name="Picture 10" id="10"/>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grpSp>
        <p:nvGrpSpPr>
          <p:cNvPr name="Group 2" id="2"/>
          <p:cNvGrpSpPr/>
          <p:nvPr/>
        </p:nvGrpSpPr>
        <p:grpSpPr>
          <a:xfrm rot="0">
            <a:off x="-2464326" y="5733254"/>
            <a:ext cx="2583496" cy="4097184"/>
            <a:chOff x="0" y="0"/>
            <a:chExt cx="3444661" cy="5462912"/>
          </a:xfrm>
        </p:grpSpPr>
        <p:pic>
          <p:nvPicPr>
            <p:cNvPr name="Picture 3" id="3"/>
            <p:cNvPicPr>
              <a:picLocks noChangeAspect="true"/>
            </p:cNvPicPr>
            <p:nvPr/>
          </p:nvPicPr>
          <p:blipFill>
            <a:blip r:embed="rId2"/>
            <a:srcRect l="32265" t="0" r="32265" b="0"/>
            <a:stretch>
              <a:fillRect/>
            </a:stretch>
          </p:blipFill>
          <p:spPr>
            <a:xfrm flipH="false" flipV="false">
              <a:off x="0" y="0"/>
              <a:ext cx="3444661" cy="5462912"/>
            </a:xfrm>
            <a:prstGeom prst="rect">
              <a:avLst/>
            </a:prstGeom>
          </p:spPr>
        </p:pic>
      </p:grpSp>
      <p:sp>
        <p:nvSpPr>
          <p:cNvPr name="TextBox 4" id="4"/>
          <p:cNvSpPr txBox="true"/>
          <p:nvPr/>
        </p:nvSpPr>
        <p:spPr>
          <a:xfrm rot="0">
            <a:off x="1028700" y="2408185"/>
            <a:ext cx="9276186" cy="6167610"/>
          </a:xfrm>
          <a:prstGeom prst="rect">
            <a:avLst/>
          </a:prstGeom>
        </p:spPr>
        <p:txBody>
          <a:bodyPr anchor="t" rtlCol="false" tIns="0" lIns="0" bIns="0" rIns="0">
            <a:spAutoFit/>
          </a:bodyPr>
          <a:lstStyle/>
          <a:p>
            <a:pPr algn="just">
              <a:lnSpc>
                <a:spcPts val="4452"/>
              </a:lnSpc>
            </a:pPr>
            <a:r>
              <a:rPr lang="en-US" sz="3180">
                <a:solidFill>
                  <a:srgbClr val="FFFFFF"/>
                </a:solidFill>
                <a:latin typeface="Open Sans"/>
                <a:ea typeface="Open Sans"/>
                <a:cs typeface="Open Sans"/>
                <a:sym typeface="Open Sans"/>
              </a:rPr>
              <a:t> </a:t>
            </a:r>
            <a:r>
              <a:rPr lang="en-US" sz="3180" b="true">
                <a:solidFill>
                  <a:srgbClr val="FFFFFF"/>
                </a:solidFill>
                <a:latin typeface="Open Sans Bold"/>
                <a:ea typeface="Open Sans Bold"/>
                <a:cs typeface="Open Sans Bold"/>
                <a:sym typeface="Open Sans Bold"/>
              </a:rPr>
              <a:t>AI Diagnostic Model</a:t>
            </a:r>
            <a:r>
              <a:rPr lang="en-US" sz="3180">
                <a:solidFill>
                  <a:srgbClr val="FFFFFF"/>
                </a:solidFill>
                <a:latin typeface="Open Sans"/>
                <a:ea typeface="Open Sans"/>
                <a:cs typeface="Open Sans"/>
                <a:sym typeface="Open Sans"/>
              </a:rPr>
              <a:t> </a:t>
            </a:r>
          </a:p>
          <a:p>
            <a:pPr algn="just" marL="686713" indent="-343356" lvl="1">
              <a:lnSpc>
                <a:spcPts val="4452"/>
              </a:lnSpc>
              <a:buFont typeface="Arial"/>
              <a:buChar char="•"/>
            </a:pPr>
            <a:r>
              <a:rPr lang="en-US" sz="3180">
                <a:solidFill>
                  <a:srgbClr val="FFFFFF"/>
                </a:solidFill>
                <a:latin typeface="Open Sans"/>
                <a:ea typeface="Open Sans"/>
                <a:cs typeface="Open Sans"/>
                <a:sym typeface="Open Sans"/>
              </a:rPr>
              <a:t> Accepts JPG, PNG  </a:t>
            </a:r>
          </a:p>
          <a:p>
            <a:pPr algn="just" marL="686713" indent="-343356" lvl="1">
              <a:lnSpc>
                <a:spcPts val="4452"/>
              </a:lnSpc>
              <a:buFont typeface="Arial"/>
              <a:buChar char="•"/>
            </a:pPr>
            <a:r>
              <a:rPr lang="en-US" sz="3180">
                <a:solidFill>
                  <a:srgbClr val="FFFFFF"/>
                </a:solidFill>
                <a:latin typeface="Open Sans"/>
                <a:ea typeface="Open Sans"/>
                <a:cs typeface="Open Sans"/>
                <a:sym typeface="Open Sans"/>
              </a:rPr>
              <a:t>Produces a diagnostic confidence score  </a:t>
            </a:r>
          </a:p>
          <a:p>
            <a:pPr algn="just" marL="686713" indent="-343356" lvl="1">
              <a:lnSpc>
                <a:spcPts val="4452"/>
              </a:lnSpc>
              <a:buFont typeface="Arial"/>
              <a:buChar char="•"/>
            </a:pPr>
            <a:r>
              <a:rPr lang="en-US" sz="3180">
                <a:solidFill>
                  <a:srgbClr val="FFFFFF"/>
                </a:solidFill>
                <a:latin typeface="Open Sans"/>
                <a:ea typeface="Open Sans"/>
                <a:cs typeface="Open Sans"/>
                <a:sym typeface="Open Sans"/>
              </a:rPr>
              <a:t>Stores prediction history for users</a:t>
            </a:r>
          </a:p>
          <a:p>
            <a:pPr algn="just">
              <a:lnSpc>
                <a:spcPts val="4452"/>
              </a:lnSpc>
            </a:pPr>
          </a:p>
          <a:p>
            <a:pPr algn="just">
              <a:lnSpc>
                <a:spcPts val="4452"/>
              </a:lnSpc>
            </a:pPr>
            <a:r>
              <a:rPr lang="en-US" sz="3180">
                <a:solidFill>
                  <a:srgbClr val="FFFFFF"/>
                </a:solidFill>
                <a:latin typeface="Open Sans"/>
                <a:ea typeface="Open Sans"/>
                <a:cs typeface="Open Sans"/>
                <a:sym typeface="Open Sans"/>
              </a:rPr>
              <a:t> </a:t>
            </a:r>
            <a:r>
              <a:rPr lang="en-US" sz="3180" b="true">
                <a:solidFill>
                  <a:srgbClr val="FFFFFF"/>
                </a:solidFill>
                <a:latin typeface="Open Sans Bold"/>
                <a:ea typeface="Open Sans Bold"/>
                <a:cs typeface="Open Sans Bold"/>
                <a:sym typeface="Open Sans Bold"/>
              </a:rPr>
              <a:t>User Features</a:t>
            </a:r>
            <a:r>
              <a:rPr lang="en-US" sz="3180">
                <a:solidFill>
                  <a:srgbClr val="FFFFFF"/>
                </a:solidFill>
                <a:latin typeface="Open Sans"/>
                <a:ea typeface="Open Sans"/>
                <a:cs typeface="Open Sans"/>
                <a:sym typeface="Open Sans"/>
              </a:rPr>
              <a:t>  </a:t>
            </a:r>
          </a:p>
          <a:p>
            <a:pPr algn="just" marL="686713" indent="-343356" lvl="1">
              <a:lnSpc>
                <a:spcPts val="4452"/>
              </a:lnSpc>
              <a:buFont typeface="Arial"/>
              <a:buChar char="•"/>
            </a:pPr>
            <a:r>
              <a:rPr lang="en-US" sz="3180">
                <a:solidFill>
                  <a:srgbClr val="FFFFFF"/>
                </a:solidFill>
                <a:latin typeface="Open Sans"/>
                <a:ea typeface="Open Sans"/>
                <a:cs typeface="Open Sans"/>
                <a:sym typeface="Open Sans"/>
              </a:rPr>
              <a:t>Secure login and account management  </a:t>
            </a:r>
          </a:p>
          <a:p>
            <a:pPr algn="just" marL="686713" indent="-343356" lvl="1">
              <a:lnSpc>
                <a:spcPts val="4452"/>
              </a:lnSpc>
              <a:buFont typeface="Arial"/>
              <a:buChar char="•"/>
            </a:pPr>
            <a:r>
              <a:rPr lang="en-US" sz="3180">
                <a:solidFill>
                  <a:srgbClr val="FFFFFF"/>
                </a:solidFill>
                <a:latin typeface="Open Sans"/>
                <a:ea typeface="Open Sans"/>
                <a:cs typeface="Open Sans"/>
                <a:sym typeface="Open Sans"/>
              </a:rPr>
              <a:t>Upload scans and view results  </a:t>
            </a:r>
          </a:p>
          <a:p>
            <a:pPr algn="just" marL="686713" indent="-343356" lvl="1">
              <a:lnSpc>
                <a:spcPts val="4452"/>
              </a:lnSpc>
              <a:buFont typeface="Arial"/>
              <a:buChar char="•"/>
            </a:pPr>
            <a:r>
              <a:rPr lang="en-US" sz="3180">
                <a:solidFill>
                  <a:srgbClr val="FFFFFF"/>
                </a:solidFill>
                <a:latin typeface="Open Sans"/>
                <a:ea typeface="Open Sans"/>
                <a:cs typeface="Open Sans"/>
                <a:sym typeface="Open Sans"/>
              </a:rPr>
              <a:t>Explore educational blog articles </a:t>
            </a:r>
          </a:p>
          <a:p>
            <a:pPr algn="just" marL="686713" indent="-343356" lvl="1">
              <a:lnSpc>
                <a:spcPts val="4452"/>
              </a:lnSpc>
              <a:buFont typeface="Arial"/>
              <a:buChar char="•"/>
            </a:pPr>
            <a:r>
              <a:rPr lang="en-US" sz="3180">
                <a:solidFill>
                  <a:srgbClr val="FFFFFF"/>
                </a:solidFill>
                <a:latin typeface="Open Sans"/>
                <a:ea typeface="Open Sans"/>
                <a:cs typeface="Open Sans"/>
                <a:sym typeface="Open Sans"/>
              </a:rPr>
              <a:t> Receive and manage in-app notifications  </a:t>
            </a:r>
          </a:p>
          <a:p>
            <a:pPr algn="just" marL="686713" indent="-343356" lvl="1">
              <a:lnSpc>
                <a:spcPts val="4452"/>
              </a:lnSpc>
              <a:buFont typeface="Arial"/>
              <a:buChar char="•"/>
            </a:pPr>
            <a:r>
              <a:rPr lang="en-US" sz="3180">
                <a:solidFill>
                  <a:srgbClr val="FFFFFF"/>
                </a:solidFill>
                <a:latin typeface="Open Sans"/>
                <a:ea typeface="Open Sans"/>
                <a:cs typeface="Open Sans"/>
                <a:sym typeface="Open Sans"/>
              </a:rPr>
              <a:t>Customize settings and preferences</a:t>
            </a:r>
          </a:p>
        </p:txBody>
      </p:sp>
      <p:sp>
        <p:nvSpPr>
          <p:cNvPr name="TextBox 5" id="5"/>
          <p:cNvSpPr txBox="true"/>
          <p:nvPr/>
        </p:nvSpPr>
        <p:spPr>
          <a:xfrm rot="0">
            <a:off x="1028700" y="904875"/>
            <a:ext cx="6035228" cy="1005204"/>
          </a:xfrm>
          <a:prstGeom prst="rect">
            <a:avLst/>
          </a:prstGeom>
        </p:spPr>
        <p:txBody>
          <a:bodyPr anchor="t" rtlCol="false" tIns="0" lIns="0" bIns="0" rIns="0">
            <a:spAutoFit/>
          </a:bodyPr>
          <a:lstStyle/>
          <a:p>
            <a:pPr algn="l">
              <a:lnSpc>
                <a:spcPts val="8120"/>
              </a:lnSpc>
              <a:spcBef>
                <a:spcPct val="0"/>
              </a:spcBef>
            </a:pPr>
            <a:r>
              <a:rPr lang="en-US" sz="5800">
                <a:solidFill>
                  <a:srgbClr val="0CC2E6"/>
                </a:solidFill>
                <a:latin typeface="Bebas Neue Cyrillic"/>
                <a:ea typeface="Bebas Neue Cyrillic"/>
                <a:cs typeface="Bebas Neue Cyrillic"/>
                <a:sym typeface="Bebas Neue Cyrillic"/>
              </a:rPr>
              <a:t>Key Features </a:t>
            </a:r>
          </a:p>
        </p:txBody>
      </p:sp>
      <p:grpSp>
        <p:nvGrpSpPr>
          <p:cNvPr name="Group 6" id="6"/>
          <p:cNvGrpSpPr/>
          <p:nvPr/>
        </p:nvGrpSpPr>
        <p:grpSpPr>
          <a:xfrm rot="0">
            <a:off x="12816285" y="8717488"/>
            <a:ext cx="5471715" cy="47625"/>
            <a:chOff x="0" y="0"/>
            <a:chExt cx="4323330" cy="37630"/>
          </a:xfrm>
        </p:grpSpPr>
        <p:sp>
          <p:nvSpPr>
            <p:cNvPr name="Freeform 7" id="7"/>
            <p:cNvSpPr/>
            <p:nvPr/>
          </p:nvSpPr>
          <p:spPr>
            <a:xfrm flipH="false" flipV="false" rot="0">
              <a:off x="0" y="0"/>
              <a:ext cx="4323330" cy="37630"/>
            </a:xfrm>
            <a:custGeom>
              <a:avLst/>
              <a:gdLst/>
              <a:ahLst/>
              <a:cxnLst/>
              <a:rect r="r" b="b" t="t" l="l"/>
              <a:pathLst>
                <a:path h="37630" w="4323330">
                  <a:moveTo>
                    <a:pt x="0" y="0"/>
                  </a:moveTo>
                  <a:lnTo>
                    <a:pt x="4323330" y="0"/>
                  </a:lnTo>
                  <a:lnTo>
                    <a:pt x="4323330" y="37630"/>
                  </a:lnTo>
                  <a:lnTo>
                    <a:pt x="0" y="3763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8" id="8"/>
            <p:cNvSpPr txBox="true"/>
            <p:nvPr/>
          </p:nvSpPr>
          <p:spPr>
            <a:xfrm>
              <a:off x="0" y="-47625"/>
              <a:ext cx="4323330" cy="85255"/>
            </a:xfrm>
            <a:prstGeom prst="rect">
              <a:avLst/>
            </a:prstGeom>
          </p:spPr>
          <p:txBody>
            <a:bodyPr anchor="ctr" rtlCol="false" tIns="50800" lIns="50800" bIns="50800" rIns="50800"/>
            <a:lstStyle/>
            <a:p>
              <a:pPr algn="ctr">
                <a:lnSpc>
                  <a:spcPts val="2239"/>
                </a:lnSpc>
              </a:pPr>
            </a:p>
          </p:txBody>
        </p:sp>
      </p:grpSp>
      <p:grpSp>
        <p:nvGrpSpPr>
          <p:cNvPr name="Group 9" id="9"/>
          <p:cNvGrpSpPr/>
          <p:nvPr/>
        </p:nvGrpSpPr>
        <p:grpSpPr>
          <a:xfrm rot="0">
            <a:off x="18096496" y="1297"/>
            <a:ext cx="2502640" cy="5142203"/>
            <a:chOff x="0" y="0"/>
            <a:chExt cx="3336854" cy="6856271"/>
          </a:xfrm>
        </p:grpSpPr>
        <p:pic>
          <p:nvPicPr>
            <p:cNvPr name="Picture 10" id="10"/>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sp>
        <p:nvSpPr>
          <p:cNvPr name="TextBox 2" id="2"/>
          <p:cNvSpPr txBox="true"/>
          <p:nvPr/>
        </p:nvSpPr>
        <p:spPr>
          <a:xfrm rot="0">
            <a:off x="1028700" y="904875"/>
            <a:ext cx="6035228" cy="1005204"/>
          </a:xfrm>
          <a:prstGeom prst="rect">
            <a:avLst/>
          </a:prstGeom>
        </p:spPr>
        <p:txBody>
          <a:bodyPr anchor="t" rtlCol="false" tIns="0" lIns="0" bIns="0" rIns="0">
            <a:spAutoFit/>
          </a:bodyPr>
          <a:lstStyle/>
          <a:p>
            <a:pPr algn="l">
              <a:lnSpc>
                <a:spcPts val="8120"/>
              </a:lnSpc>
              <a:spcBef>
                <a:spcPct val="0"/>
              </a:spcBef>
            </a:pPr>
            <a:r>
              <a:rPr lang="en-US" sz="5800">
                <a:solidFill>
                  <a:srgbClr val="0CC2E6"/>
                </a:solidFill>
                <a:latin typeface="Bebas Neue Cyrillic"/>
                <a:ea typeface="Bebas Neue Cyrillic"/>
                <a:cs typeface="Bebas Neue Cyrillic"/>
                <a:sym typeface="Bebas Neue Cyrillic"/>
              </a:rPr>
              <a:t> Technical Features</a:t>
            </a:r>
          </a:p>
        </p:txBody>
      </p:sp>
      <p:sp>
        <p:nvSpPr>
          <p:cNvPr name="TextBox 3" id="3"/>
          <p:cNvSpPr txBox="true"/>
          <p:nvPr/>
        </p:nvSpPr>
        <p:spPr>
          <a:xfrm rot="0">
            <a:off x="705279" y="2209109"/>
            <a:ext cx="16230600" cy="7692371"/>
          </a:xfrm>
          <a:prstGeom prst="rect">
            <a:avLst/>
          </a:prstGeom>
        </p:spPr>
        <p:txBody>
          <a:bodyPr anchor="t" rtlCol="false" tIns="0" lIns="0" bIns="0" rIns="0">
            <a:spAutoFit/>
          </a:bodyPr>
          <a:lstStyle/>
          <a:p>
            <a:pPr algn="just" marL="785942" indent="-392971" lvl="1">
              <a:lnSpc>
                <a:spcPts val="5096"/>
              </a:lnSpc>
              <a:buFont typeface="Arial"/>
              <a:buChar char="•"/>
            </a:pPr>
            <a:r>
              <a:rPr lang="en-US" b="true" sz="3640">
                <a:solidFill>
                  <a:srgbClr val="FFFFFF"/>
                </a:solidFill>
                <a:latin typeface="Open Sans Bold"/>
                <a:ea typeface="Open Sans Bold"/>
                <a:cs typeface="Open Sans Bold"/>
                <a:sym typeface="Open Sans Bold"/>
              </a:rPr>
              <a:t>Modern UI/UX</a:t>
            </a:r>
            <a:r>
              <a:rPr lang="en-US" sz="3640">
                <a:solidFill>
                  <a:srgbClr val="FFFFFF"/>
                </a:solidFill>
                <a:latin typeface="Open Sans"/>
                <a:ea typeface="Open Sans"/>
                <a:cs typeface="Open Sans"/>
                <a:sym typeface="Open Sans"/>
              </a:rPr>
              <a:t>:</a:t>
            </a:r>
            <a:r>
              <a:rPr lang="en-US" sz="3640">
                <a:solidFill>
                  <a:srgbClr val="FFFFFF"/>
                </a:solidFill>
                <a:latin typeface="Open Sans"/>
                <a:ea typeface="Open Sans"/>
                <a:cs typeface="Open Sans"/>
                <a:sym typeface="Open Sans"/>
              </a:rPr>
              <a:t> </a:t>
            </a:r>
            <a:r>
              <a:rPr lang="en-US" sz="3640">
                <a:solidFill>
                  <a:srgbClr val="FFFFFF"/>
                </a:solidFill>
                <a:latin typeface="Open Sans"/>
                <a:ea typeface="Open Sans"/>
                <a:cs typeface="Open Sans"/>
                <a:sym typeface="Open Sans"/>
              </a:rPr>
              <a:t>Cle</a:t>
            </a:r>
            <a:r>
              <a:rPr lang="en-US" sz="3640">
                <a:solidFill>
                  <a:srgbClr val="FFFFFF"/>
                </a:solidFill>
                <a:latin typeface="Open Sans"/>
                <a:ea typeface="Open Sans"/>
                <a:cs typeface="Open Sans"/>
                <a:sym typeface="Open Sans"/>
              </a:rPr>
              <a:t>an</a:t>
            </a:r>
            <a:r>
              <a:rPr lang="en-US" sz="3640">
                <a:solidFill>
                  <a:srgbClr val="FFFFFF"/>
                </a:solidFill>
                <a:latin typeface="Open Sans"/>
                <a:ea typeface="Open Sans"/>
                <a:cs typeface="Open Sans"/>
                <a:sym typeface="Open Sans"/>
              </a:rPr>
              <a:t>, resp</a:t>
            </a:r>
            <a:r>
              <a:rPr lang="en-US" sz="3640">
                <a:solidFill>
                  <a:srgbClr val="FFFFFF"/>
                </a:solidFill>
                <a:latin typeface="Open Sans"/>
                <a:ea typeface="Open Sans"/>
                <a:cs typeface="Open Sans"/>
                <a:sym typeface="Open Sans"/>
              </a:rPr>
              <a:t>o</a:t>
            </a:r>
            <a:r>
              <a:rPr lang="en-US" sz="3640">
                <a:solidFill>
                  <a:srgbClr val="FFFFFF"/>
                </a:solidFill>
                <a:latin typeface="Open Sans"/>
                <a:ea typeface="Open Sans"/>
                <a:cs typeface="Open Sans"/>
                <a:sym typeface="Open Sans"/>
              </a:rPr>
              <a:t>n</a:t>
            </a:r>
            <a:r>
              <a:rPr lang="en-US" sz="3640">
                <a:solidFill>
                  <a:srgbClr val="FFFFFF"/>
                </a:solidFill>
                <a:latin typeface="Open Sans"/>
                <a:ea typeface="Open Sans"/>
                <a:cs typeface="Open Sans"/>
                <a:sym typeface="Open Sans"/>
              </a:rPr>
              <a:t>s</a:t>
            </a:r>
            <a:r>
              <a:rPr lang="en-US" sz="3640">
                <a:solidFill>
                  <a:srgbClr val="FFFFFF"/>
                </a:solidFill>
                <a:latin typeface="Open Sans"/>
                <a:ea typeface="Open Sans"/>
                <a:cs typeface="Open Sans"/>
                <a:sym typeface="Open Sans"/>
              </a:rPr>
              <a:t>ive in</a:t>
            </a:r>
            <a:r>
              <a:rPr lang="en-US" sz="3640">
                <a:solidFill>
                  <a:srgbClr val="FFFFFF"/>
                </a:solidFill>
                <a:latin typeface="Open Sans"/>
                <a:ea typeface="Open Sans"/>
                <a:cs typeface="Open Sans"/>
                <a:sym typeface="Open Sans"/>
              </a:rPr>
              <a:t>t</a:t>
            </a:r>
            <a:r>
              <a:rPr lang="en-US" sz="3640">
                <a:solidFill>
                  <a:srgbClr val="FFFFFF"/>
                </a:solidFill>
                <a:latin typeface="Open Sans"/>
                <a:ea typeface="Open Sans"/>
                <a:cs typeface="Open Sans"/>
                <a:sym typeface="Open Sans"/>
              </a:rPr>
              <a:t>erfa</a:t>
            </a:r>
            <a:r>
              <a:rPr lang="en-US" sz="3640">
                <a:solidFill>
                  <a:srgbClr val="FFFFFF"/>
                </a:solidFill>
                <a:latin typeface="Open Sans"/>
                <a:ea typeface="Open Sans"/>
                <a:cs typeface="Open Sans"/>
                <a:sym typeface="Open Sans"/>
              </a:rPr>
              <a:t>c</a:t>
            </a:r>
            <a:r>
              <a:rPr lang="en-US" sz="3640">
                <a:solidFill>
                  <a:srgbClr val="FFFFFF"/>
                </a:solidFill>
                <a:latin typeface="Open Sans"/>
                <a:ea typeface="Open Sans"/>
                <a:cs typeface="Open Sans"/>
                <a:sym typeface="Open Sans"/>
              </a:rPr>
              <a:t>e</a:t>
            </a:r>
            <a:r>
              <a:rPr lang="en-US" sz="3640">
                <a:solidFill>
                  <a:srgbClr val="FFFFFF"/>
                </a:solidFill>
                <a:latin typeface="Open Sans"/>
                <a:ea typeface="Open Sans"/>
                <a:cs typeface="Open Sans"/>
                <a:sym typeface="Open Sans"/>
              </a:rPr>
              <a:t> </a:t>
            </a:r>
            <a:r>
              <a:rPr lang="en-US" sz="3640">
                <a:solidFill>
                  <a:srgbClr val="FFFFFF"/>
                </a:solidFill>
                <a:latin typeface="Open Sans"/>
                <a:ea typeface="Open Sans"/>
                <a:cs typeface="Open Sans"/>
                <a:sym typeface="Open Sans"/>
              </a:rPr>
              <a:t>bui</a:t>
            </a:r>
            <a:r>
              <a:rPr lang="en-US" sz="3640">
                <a:solidFill>
                  <a:srgbClr val="FFFFFF"/>
                </a:solidFill>
                <a:latin typeface="Open Sans"/>
                <a:ea typeface="Open Sans"/>
                <a:cs typeface="Open Sans"/>
                <a:sym typeface="Open Sans"/>
              </a:rPr>
              <a:t>l</a:t>
            </a:r>
            <a:r>
              <a:rPr lang="en-US" sz="3640">
                <a:solidFill>
                  <a:srgbClr val="FFFFFF"/>
                </a:solidFill>
                <a:latin typeface="Open Sans"/>
                <a:ea typeface="Open Sans"/>
                <a:cs typeface="Open Sans"/>
                <a:sym typeface="Open Sans"/>
              </a:rPr>
              <a:t>t with</a:t>
            </a:r>
            <a:r>
              <a:rPr lang="en-US" sz="3640">
                <a:solidFill>
                  <a:srgbClr val="FFFFFF"/>
                </a:solidFill>
                <a:latin typeface="Open Sans"/>
                <a:ea typeface="Open Sans"/>
                <a:cs typeface="Open Sans"/>
                <a:sym typeface="Open Sans"/>
              </a:rPr>
              <a:t> Next.js and Tailwind CSS</a:t>
            </a:r>
          </a:p>
          <a:p>
            <a:pPr algn="just">
              <a:lnSpc>
                <a:spcPts val="5096"/>
              </a:lnSpc>
            </a:pPr>
          </a:p>
          <a:p>
            <a:pPr algn="just" marL="785942" indent="-392971" lvl="1">
              <a:lnSpc>
                <a:spcPts val="5096"/>
              </a:lnSpc>
              <a:buFont typeface="Arial"/>
              <a:buChar char="•"/>
            </a:pPr>
            <a:r>
              <a:rPr lang="en-US" b="true" sz="3640">
                <a:solidFill>
                  <a:srgbClr val="FFFFFF"/>
                </a:solidFill>
                <a:latin typeface="Open Sans Bold"/>
                <a:ea typeface="Open Sans Bold"/>
                <a:cs typeface="Open Sans Bold"/>
                <a:sym typeface="Open Sans Bold"/>
              </a:rPr>
              <a:t>Dark/Light Mode</a:t>
            </a:r>
            <a:r>
              <a:rPr lang="en-US" sz="3640">
                <a:solidFill>
                  <a:srgbClr val="FFFFFF"/>
                </a:solidFill>
                <a:latin typeface="Open Sans"/>
                <a:ea typeface="Open Sans"/>
                <a:cs typeface="Open Sans"/>
                <a:sym typeface="Open Sans"/>
              </a:rPr>
              <a:t>: Theme switching with system preference detection</a:t>
            </a:r>
          </a:p>
          <a:p>
            <a:pPr algn="just">
              <a:lnSpc>
                <a:spcPts val="5096"/>
              </a:lnSpc>
            </a:pPr>
          </a:p>
          <a:p>
            <a:pPr algn="just" marL="785942" indent="-392971" lvl="1">
              <a:lnSpc>
                <a:spcPts val="5096"/>
              </a:lnSpc>
              <a:buFont typeface="Arial"/>
              <a:buChar char="•"/>
            </a:pPr>
            <a:r>
              <a:rPr lang="en-US" b="true" sz="3640">
                <a:solidFill>
                  <a:srgbClr val="FFFFFF"/>
                </a:solidFill>
                <a:latin typeface="Open Sans Bold"/>
                <a:ea typeface="Open Sans Bold"/>
                <a:cs typeface="Open Sans Bold"/>
                <a:sym typeface="Open Sans Bold"/>
              </a:rPr>
              <a:t>Responsive Design</a:t>
            </a:r>
            <a:r>
              <a:rPr lang="en-US" sz="3640">
                <a:solidFill>
                  <a:srgbClr val="FFFFFF"/>
                </a:solidFill>
                <a:latin typeface="Open Sans"/>
                <a:ea typeface="Open Sans"/>
                <a:cs typeface="Open Sans"/>
                <a:sym typeface="Open Sans"/>
              </a:rPr>
              <a:t>: Optimized for desktop, tabl</a:t>
            </a:r>
            <a:r>
              <a:rPr lang="en-US" sz="3640">
                <a:solidFill>
                  <a:srgbClr val="FFFFFF"/>
                </a:solidFill>
                <a:latin typeface="Open Sans"/>
                <a:ea typeface="Open Sans"/>
                <a:cs typeface="Open Sans"/>
                <a:sym typeface="Open Sans"/>
              </a:rPr>
              <a:t>e</a:t>
            </a:r>
            <a:r>
              <a:rPr lang="en-US" sz="3640">
                <a:solidFill>
                  <a:srgbClr val="FFFFFF"/>
                </a:solidFill>
                <a:latin typeface="Open Sans"/>
                <a:ea typeface="Open Sans"/>
                <a:cs typeface="Open Sans"/>
                <a:sym typeface="Open Sans"/>
              </a:rPr>
              <a:t>t,</a:t>
            </a:r>
            <a:r>
              <a:rPr lang="en-US" sz="3640">
                <a:solidFill>
                  <a:srgbClr val="FFFFFF"/>
                </a:solidFill>
                <a:latin typeface="Open Sans"/>
                <a:ea typeface="Open Sans"/>
                <a:cs typeface="Open Sans"/>
                <a:sym typeface="Open Sans"/>
              </a:rPr>
              <a:t> a</a:t>
            </a:r>
            <a:r>
              <a:rPr lang="en-US" sz="3640">
                <a:solidFill>
                  <a:srgbClr val="FFFFFF"/>
                </a:solidFill>
                <a:latin typeface="Open Sans"/>
                <a:ea typeface="Open Sans"/>
                <a:cs typeface="Open Sans"/>
                <a:sym typeface="Open Sans"/>
              </a:rPr>
              <a:t>nd mobil</a:t>
            </a:r>
            <a:r>
              <a:rPr lang="en-US" sz="3640">
                <a:solidFill>
                  <a:srgbClr val="FFFFFF"/>
                </a:solidFill>
                <a:latin typeface="Open Sans"/>
                <a:ea typeface="Open Sans"/>
                <a:cs typeface="Open Sans"/>
                <a:sym typeface="Open Sans"/>
              </a:rPr>
              <a:t>e</a:t>
            </a:r>
            <a:r>
              <a:rPr lang="en-US" sz="3640">
                <a:solidFill>
                  <a:srgbClr val="FFFFFF"/>
                </a:solidFill>
                <a:latin typeface="Open Sans"/>
                <a:ea typeface="Open Sans"/>
                <a:cs typeface="Open Sans"/>
                <a:sym typeface="Open Sans"/>
              </a:rPr>
              <a:t> devices</a:t>
            </a:r>
          </a:p>
          <a:p>
            <a:pPr algn="just">
              <a:lnSpc>
                <a:spcPts val="5096"/>
              </a:lnSpc>
            </a:pPr>
          </a:p>
          <a:p>
            <a:pPr algn="just" marL="785942" indent="-392971" lvl="1">
              <a:lnSpc>
                <a:spcPts val="5096"/>
              </a:lnSpc>
              <a:buFont typeface="Arial"/>
              <a:buChar char="•"/>
            </a:pPr>
            <a:r>
              <a:rPr lang="en-US" b="true" sz="3640">
                <a:solidFill>
                  <a:srgbClr val="FFFFFF"/>
                </a:solidFill>
                <a:latin typeface="Open Sans Bold"/>
                <a:ea typeface="Open Sans Bold"/>
                <a:cs typeface="Open Sans Bold"/>
                <a:sym typeface="Open Sans Bold"/>
              </a:rPr>
              <a:t>Search Functionality</a:t>
            </a:r>
            <a:r>
              <a:rPr lang="en-US" sz="3640">
                <a:solidFill>
                  <a:srgbClr val="FFFFFF"/>
                </a:solidFill>
                <a:latin typeface="Open Sans"/>
                <a:ea typeface="Open Sans"/>
                <a:cs typeface="Open Sans"/>
                <a:sym typeface="Open Sans"/>
              </a:rPr>
              <a:t>: Search across blog posts and diagnostic results</a:t>
            </a:r>
          </a:p>
          <a:p>
            <a:pPr algn="just">
              <a:lnSpc>
                <a:spcPts val="5096"/>
              </a:lnSpc>
            </a:pPr>
          </a:p>
          <a:p>
            <a:pPr algn="just" marL="785942" indent="-392971" lvl="1">
              <a:lnSpc>
                <a:spcPts val="5096"/>
              </a:lnSpc>
              <a:buFont typeface="Arial"/>
              <a:buChar char="•"/>
            </a:pPr>
            <a:r>
              <a:rPr lang="en-US" b="true" sz="3640">
                <a:solidFill>
                  <a:srgbClr val="FFFFFF"/>
                </a:solidFill>
                <a:latin typeface="Open Sans Bold"/>
                <a:ea typeface="Open Sans Bold"/>
                <a:cs typeface="Open Sans Bold"/>
                <a:sym typeface="Open Sans Bold"/>
              </a:rPr>
              <a:t>Notification System</a:t>
            </a:r>
            <a:r>
              <a:rPr lang="en-US" sz="3640">
                <a:solidFill>
                  <a:srgbClr val="FFFFFF"/>
                </a:solidFill>
                <a:latin typeface="Open Sans"/>
                <a:ea typeface="Open Sans"/>
                <a:cs typeface="Open Sans"/>
                <a:sym typeface="Open Sans"/>
              </a:rPr>
              <a:t>: In-app notifications for diagnostic results and updates</a:t>
            </a:r>
          </a:p>
          <a:p>
            <a:pPr algn="just">
              <a:lnSpc>
                <a:spcPts val="5096"/>
              </a:lnSpc>
            </a:pPr>
          </a:p>
        </p:txBody>
      </p:sp>
      <p:grpSp>
        <p:nvGrpSpPr>
          <p:cNvPr name="Group 4" id="4"/>
          <p:cNvGrpSpPr/>
          <p:nvPr/>
        </p:nvGrpSpPr>
        <p:grpSpPr>
          <a:xfrm rot="0">
            <a:off x="12816285" y="9002535"/>
            <a:ext cx="5471715" cy="47625"/>
            <a:chOff x="0" y="0"/>
            <a:chExt cx="4323330" cy="37630"/>
          </a:xfrm>
        </p:grpSpPr>
        <p:sp>
          <p:nvSpPr>
            <p:cNvPr name="Freeform 5" id="5"/>
            <p:cNvSpPr/>
            <p:nvPr/>
          </p:nvSpPr>
          <p:spPr>
            <a:xfrm flipH="false" flipV="false" rot="0">
              <a:off x="0" y="0"/>
              <a:ext cx="4323330" cy="37630"/>
            </a:xfrm>
            <a:custGeom>
              <a:avLst/>
              <a:gdLst/>
              <a:ahLst/>
              <a:cxnLst/>
              <a:rect r="r" b="b" t="t" l="l"/>
              <a:pathLst>
                <a:path h="37630" w="4323330">
                  <a:moveTo>
                    <a:pt x="0" y="0"/>
                  </a:moveTo>
                  <a:lnTo>
                    <a:pt x="4323330" y="0"/>
                  </a:lnTo>
                  <a:lnTo>
                    <a:pt x="4323330" y="37630"/>
                  </a:lnTo>
                  <a:lnTo>
                    <a:pt x="0" y="3763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6" id="6"/>
            <p:cNvSpPr txBox="true"/>
            <p:nvPr/>
          </p:nvSpPr>
          <p:spPr>
            <a:xfrm>
              <a:off x="0" y="-47625"/>
              <a:ext cx="4323330" cy="85255"/>
            </a:xfrm>
            <a:prstGeom prst="rect">
              <a:avLst/>
            </a:prstGeom>
          </p:spPr>
          <p:txBody>
            <a:bodyPr anchor="ctr" rtlCol="false" tIns="50800" lIns="50800" bIns="50800" rIns="50800"/>
            <a:lstStyle/>
            <a:p>
              <a:pPr algn="ctr">
                <a:lnSpc>
                  <a:spcPts val="2239"/>
                </a:lnSpc>
              </a:pPr>
            </a:p>
          </p:txBody>
        </p:sp>
      </p:grpSp>
      <p:grpSp>
        <p:nvGrpSpPr>
          <p:cNvPr name="Group 7" id="7"/>
          <p:cNvGrpSpPr/>
          <p:nvPr/>
        </p:nvGrpSpPr>
        <p:grpSpPr>
          <a:xfrm rot="0">
            <a:off x="18096496" y="1297"/>
            <a:ext cx="2502640" cy="5142203"/>
            <a:chOff x="0" y="0"/>
            <a:chExt cx="3336854" cy="6856271"/>
          </a:xfrm>
        </p:grpSpPr>
        <p:pic>
          <p:nvPicPr>
            <p:cNvPr name="Picture 8" id="8"/>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sp>
        <p:nvSpPr>
          <p:cNvPr name="TextBox 2" id="2"/>
          <p:cNvSpPr txBox="true"/>
          <p:nvPr/>
        </p:nvSpPr>
        <p:spPr>
          <a:xfrm rot="0">
            <a:off x="1414238" y="1465025"/>
            <a:ext cx="8771709" cy="859464"/>
          </a:xfrm>
          <a:prstGeom prst="rect">
            <a:avLst/>
          </a:prstGeom>
        </p:spPr>
        <p:txBody>
          <a:bodyPr anchor="t" rtlCol="false" tIns="0" lIns="0" bIns="0" rIns="0">
            <a:spAutoFit/>
          </a:bodyPr>
          <a:lstStyle/>
          <a:p>
            <a:pPr algn="l">
              <a:lnSpc>
                <a:spcPts val="6690"/>
              </a:lnSpc>
            </a:pPr>
            <a:r>
              <a:rPr lang="en-US" sz="6027">
                <a:solidFill>
                  <a:srgbClr val="0CC2E6"/>
                </a:solidFill>
                <a:latin typeface="Bebas Neue Cyrillic"/>
                <a:ea typeface="Bebas Neue Cyrillic"/>
                <a:cs typeface="Bebas Neue Cyrillic"/>
                <a:sym typeface="Bebas Neue Cyrillic"/>
              </a:rPr>
              <a:t>Architecture Overview</a:t>
            </a:r>
          </a:p>
        </p:txBody>
      </p:sp>
      <p:sp>
        <p:nvSpPr>
          <p:cNvPr name="TextBox 3" id="3"/>
          <p:cNvSpPr txBox="true"/>
          <p:nvPr/>
        </p:nvSpPr>
        <p:spPr>
          <a:xfrm rot="0">
            <a:off x="1414238" y="3010289"/>
            <a:ext cx="8841369" cy="808449"/>
          </a:xfrm>
          <a:prstGeom prst="rect">
            <a:avLst/>
          </a:prstGeom>
        </p:spPr>
        <p:txBody>
          <a:bodyPr anchor="t" rtlCol="false" tIns="0" lIns="0" bIns="0" rIns="0">
            <a:spAutoFit/>
          </a:bodyPr>
          <a:lstStyle/>
          <a:p>
            <a:pPr algn="l">
              <a:lnSpc>
                <a:spcPts val="6751"/>
              </a:lnSpc>
              <a:spcBef>
                <a:spcPct val="0"/>
              </a:spcBef>
            </a:pPr>
            <a:r>
              <a:rPr lang="en-US" b="true" sz="4822">
                <a:solidFill>
                  <a:srgbClr val="FFFFFF"/>
                </a:solidFill>
                <a:latin typeface="Open Sans Bold"/>
                <a:ea typeface="Open Sans Bold"/>
                <a:cs typeface="Open Sans Bold"/>
                <a:sym typeface="Open Sans Bold"/>
              </a:rPr>
              <a:t>Frontend</a:t>
            </a:r>
          </a:p>
        </p:txBody>
      </p:sp>
      <p:grpSp>
        <p:nvGrpSpPr>
          <p:cNvPr name="Group 4" id="4"/>
          <p:cNvGrpSpPr/>
          <p:nvPr/>
        </p:nvGrpSpPr>
        <p:grpSpPr>
          <a:xfrm rot="0">
            <a:off x="12816285" y="8717488"/>
            <a:ext cx="5471715" cy="47625"/>
            <a:chOff x="0" y="0"/>
            <a:chExt cx="4323330" cy="37630"/>
          </a:xfrm>
        </p:grpSpPr>
        <p:sp>
          <p:nvSpPr>
            <p:cNvPr name="Freeform 5" id="5"/>
            <p:cNvSpPr/>
            <p:nvPr/>
          </p:nvSpPr>
          <p:spPr>
            <a:xfrm flipH="false" flipV="false" rot="0">
              <a:off x="0" y="0"/>
              <a:ext cx="4323330" cy="37630"/>
            </a:xfrm>
            <a:custGeom>
              <a:avLst/>
              <a:gdLst/>
              <a:ahLst/>
              <a:cxnLst/>
              <a:rect r="r" b="b" t="t" l="l"/>
              <a:pathLst>
                <a:path h="37630" w="4323330">
                  <a:moveTo>
                    <a:pt x="0" y="0"/>
                  </a:moveTo>
                  <a:lnTo>
                    <a:pt x="4323330" y="0"/>
                  </a:lnTo>
                  <a:lnTo>
                    <a:pt x="4323330" y="37630"/>
                  </a:lnTo>
                  <a:lnTo>
                    <a:pt x="0" y="3763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6" id="6"/>
            <p:cNvSpPr txBox="true"/>
            <p:nvPr/>
          </p:nvSpPr>
          <p:spPr>
            <a:xfrm>
              <a:off x="0" y="-47625"/>
              <a:ext cx="4323330" cy="85255"/>
            </a:xfrm>
            <a:prstGeom prst="rect">
              <a:avLst/>
            </a:prstGeom>
          </p:spPr>
          <p:txBody>
            <a:bodyPr anchor="ctr" rtlCol="false" tIns="50800" lIns="50800" bIns="50800" rIns="50800"/>
            <a:lstStyle/>
            <a:p>
              <a:pPr algn="ctr">
                <a:lnSpc>
                  <a:spcPts val="2239"/>
                </a:lnSpc>
              </a:pPr>
            </a:p>
          </p:txBody>
        </p:sp>
      </p:grpSp>
      <p:sp>
        <p:nvSpPr>
          <p:cNvPr name="TextBox 7" id="7"/>
          <p:cNvSpPr txBox="true"/>
          <p:nvPr/>
        </p:nvSpPr>
        <p:spPr>
          <a:xfrm rot="0">
            <a:off x="1028700" y="4517331"/>
            <a:ext cx="15992697" cy="4456848"/>
          </a:xfrm>
          <a:prstGeom prst="rect">
            <a:avLst/>
          </a:prstGeom>
        </p:spPr>
        <p:txBody>
          <a:bodyPr anchor="t" rtlCol="false" tIns="0" lIns="0" bIns="0" rIns="0">
            <a:spAutoFit/>
          </a:bodyPr>
          <a:lstStyle/>
          <a:p>
            <a:pPr algn="just" marL="787445" indent="-393722" lvl="1">
              <a:lnSpc>
                <a:spcPts val="5106"/>
              </a:lnSpc>
              <a:buFont typeface="Arial"/>
              <a:buChar char="•"/>
            </a:pPr>
            <a:r>
              <a:rPr lang="en-US" b="true" sz="3647">
                <a:solidFill>
                  <a:srgbClr val="FFFFFF"/>
                </a:solidFill>
                <a:latin typeface="Open Sans Bold"/>
                <a:ea typeface="Open Sans Bold"/>
                <a:cs typeface="Open Sans Bold"/>
                <a:sym typeface="Open Sans Bold"/>
              </a:rPr>
              <a:t>Framework</a:t>
            </a:r>
            <a:r>
              <a:rPr lang="en-US" sz="3647">
                <a:solidFill>
                  <a:srgbClr val="FFFFFF"/>
                </a:solidFill>
                <a:latin typeface="Open Sans"/>
                <a:ea typeface="Open Sans"/>
                <a:cs typeface="Open Sans"/>
                <a:sym typeface="Open Sans"/>
              </a:rPr>
              <a:t>: Next.js (App Router architecture) , React UI Library </a:t>
            </a:r>
          </a:p>
          <a:p>
            <a:pPr algn="just" marL="787445" indent="-393722" lvl="1">
              <a:lnSpc>
                <a:spcPts val="5106"/>
              </a:lnSpc>
              <a:buFont typeface="Arial"/>
              <a:buChar char="•"/>
            </a:pPr>
            <a:r>
              <a:rPr lang="en-US" b="true" sz="3647">
                <a:solidFill>
                  <a:srgbClr val="FFFFFF"/>
                </a:solidFill>
                <a:latin typeface="Open Sans Bold"/>
                <a:ea typeface="Open Sans Bold"/>
                <a:cs typeface="Open Sans Bold"/>
                <a:sym typeface="Open Sans Bold"/>
              </a:rPr>
              <a:t>Styling</a:t>
            </a:r>
            <a:r>
              <a:rPr lang="en-US" sz="3647">
                <a:solidFill>
                  <a:srgbClr val="FFFFFF"/>
                </a:solidFill>
                <a:latin typeface="Open Sans"/>
                <a:ea typeface="Open Sans"/>
                <a:cs typeface="Open Sans"/>
                <a:sym typeface="Open Sans"/>
              </a:rPr>
              <a:t>: Tailwind CSS with Shadcn UI components </a:t>
            </a:r>
          </a:p>
          <a:p>
            <a:pPr algn="just" marL="787445" indent="-393722" lvl="1">
              <a:lnSpc>
                <a:spcPts val="5106"/>
              </a:lnSpc>
              <a:buFont typeface="Arial"/>
              <a:buChar char="•"/>
            </a:pPr>
            <a:r>
              <a:rPr lang="en-US" b="true" sz="3647">
                <a:solidFill>
                  <a:srgbClr val="FFFFFF"/>
                </a:solidFill>
                <a:latin typeface="Open Sans Bold"/>
                <a:ea typeface="Open Sans Bold"/>
                <a:cs typeface="Open Sans Bold"/>
                <a:sym typeface="Open Sans Bold"/>
              </a:rPr>
              <a:t> Design Features</a:t>
            </a:r>
            <a:r>
              <a:rPr lang="en-US" sz="3647">
                <a:solidFill>
                  <a:srgbClr val="FFFFFF"/>
                </a:solidFill>
                <a:latin typeface="Open Sans"/>
                <a:ea typeface="Open Sans"/>
                <a:cs typeface="Open Sans"/>
                <a:sym typeface="Open Sans"/>
              </a:rPr>
              <a:t>: </a:t>
            </a:r>
          </a:p>
          <a:p>
            <a:pPr algn="just">
              <a:lnSpc>
                <a:spcPts val="5106"/>
              </a:lnSpc>
            </a:pPr>
            <a:r>
              <a:rPr lang="en-US" sz="3647">
                <a:solidFill>
                  <a:srgbClr val="FFFFFF"/>
                </a:solidFill>
                <a:latin typeface="Open Sans"/>
                <a:ea typeface="Open Sans"/>
                <a:cs typeface="Open Sans"/>
                <a:sym typeface="Open Sans"/>
              </a:rPr>
              <a:t>       1-Responsive layout for mobile/tablet/desktop </a:t>
            </a:r>
          </a:p>
          <a:p>
            <a:pPr algn="just">
              <a:lnSpc>
                <a:spcPts val="5106"/>
              </a:lnSpc>
            </a:pPr>
            <a:r>
              <a:rPr lang="en-US" sz="3647">
                <a:solidFill>
                  <a:srgbClr val="FFFFFF"/>
                </a:solidFill>
                <a:latin typeface="Open Sans"/>
                <a:ea typeface="Open Sans"/>
                <a:cs typeface="Open Sans"/>
                <a:sym typeface="Open Sans"/>
              </a:rPr>
              <a:t>       2-Dark/light theme support </a:t>
            </a:r>
          </a:p>
          <a:p>
            <a:pPr algn="just">
              <a:lnSpc>
                <a:spcPts val="5106"/>
              </a:lnSpc>
            </a:pPr>
            <a:r>
              <a:rPr lang="en-US" sz="3647">
                <a:solidFill>
                  <a:srgbClr val="FFFFFF"/>
                </a:solidFill>
                <a:latin typeface="Open Sans"/>
                <a:ea typeface="Open Sans"/>
                <a:cs typeface="Open Sans"/>
                <a:sym typeface="Open Sans"/>
              </a:rPr>
              <a:t>       3-Intuitive breadcrumb navigation </a:t>
            </a:r>
          </a:p>
          <a:p>
            <a:pPr algn="just">
              <a:lnSpc>
                <a:spcPts val="5106"/>
              </a:lnSpc>
            </a:pPr>
            <a:r>
              <a:rPr lang="en-US" sz="3647">
                <a:solidFill>
                  <a:srgbClr val="FFFFFF"/>
                </a:solidFill>
                <a:latin typeface="Open Sans"/>
                <a:ea typeface="Open Sans"/>
                <a:cs typeface="Open Sans"/>
                <a:sym typeface="Open Sans"/>
              </a:rPr>
              <a:t>       4-</a:t>
            </a:r>
            <a:r>
              <a:rPr lang="en-US" sz="3647">
                <a:solidFill>
                  <a:srgbClr val="FFFFFF"/>
                </a:solidFill>
                <a:latin typeface="Open Sans"/>
                <a:ea typeface="Open Sans"/>
                <a:cs typeface="Open Sans"/>
                <a:sym typeface="Open Sans"/>
              </a:rPr>
              <a:t>Modular component system</a:t>
            </a:r>
          </a:p>
        </p:txBody>
      </p:sp>
      <p:grpSp>
        <p:nvGrpSpPr>
          <p:cNvPr name="Group 8" id="8"/>
          <p:cNvGrpSpPr/>
          <p:nvPr/>
        </p:nvGrpSpPr>
        <p:grpSpPr>
          <a:xfrm rot="0">
            <a:off x="18096496" y="1297"/>
            <a:ext cx="2502640" cy="5142203"/>
            <a:chOff x="0" y="0"/>
            <a:chExt cx="3336854" cy="6856271"/>
          </a:xfrm>
        </p:grpSpPr>
        <p:pic>
          <p:nvPicPr>
            <p:cNvPr name="Picture 9" id="9"/>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grpSp>
        <p:nvGrpSpPr>
          <p:cNvPr name="Group 10" id="10"/>
          <p:cNvGrpSpPr/>
          <p:nvPr/>
        </p:nvGrpSpPr>
        <p:grpSpPr>
          <a:xfrm rot="0">
            <a:off x="-2351259" y="6460237"/>
            <a:ext cx="2502640" cy="5142203"/>
            <a:chOff x="0" y="0"/>
            <a:chExt cx="3336854" cy="6856271"/>
          </a:xfrm>
        </p:grpSpPr>
        <p:pic>
          <p:nvPicPr>
            <p:cNvPr name="Picture 11" id="11"/>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70524"/>
        </a:solidFill>
      </p:bgPr>
    </p:bg>
    <p:spTree>
      <p:nvGrpSpPr>
        <p:cNvPr id="1" name=""/>
        <p:cNvGrpSpPr/>
        <p:nvPr/>
      </p:nvGrpSpPr>
      <p:grpSpPr>
        <a:xfrm>
          <a:off x="0" y="0"/>
          <a:ext cx="0" cy="0"/>
          <a:chOff x="0" y="0"/>
          <a:chExt cx="0" cy="0"/>
        </a:xfrm>
      </p:grpSpPr>
      <p:sp>
        <p:nvSpPr>
          <p:cNvPr name="TextBox 2" id="2"/>
          <p:cNvSpPr txBox="true"/>
          <p:nvPr/>
        </p:nvSpPr>
        <p:spPr>
          <a:xfrm rot="0">
            <a:off x="515615" y="1284917"/>
            <a:ext cx="4170207" cy="755017"/>
          </a:xfrm>
          <a:prstGeom prst="rect">
            <a:avLst/>
          </a:prstGeom>
        </p:spPr>
        <p:txBody>
          <a:bodyPr anchor="t" rtlCol="false" tIns="0" lIns="0" bIns="0" rIns="0">
            <a:spAutoFit/>
          </a:bodyPr>
          <a:lstStyle/>
          <a:p>
            <a:pPr algn="l">
              <a:lnSpc>
                <a:spcPts val="6159"/>
              </a:lnSpc>
              <a:spcBef>
                <a:spcPct val="0"/>
              </a:spcBef>
            </a:pPr>
            <a:r>
              <a:rPr lang="en-US" b="true" sz="4399">
                <a:solidFill>
                  <a:srgbClr val="FFFFFF"/>
                </a:solidFill>
                <a:latin typeface="Open Sans Bold"/>
                <a:ea typeface="Open Sans Bold"/>
                <a:cs typeface="Open Sans Bold"/>
                <a:sym typeface="Open Sans Bold"/>
              </a:rPr>
              <a:t>Backend</a:t>
            </a:r>
          </a:p>
        </p:txBody>
      </p:sp>
      <p:grpSp>
        <p:nvGrpSpPr>
          <p:cNvPr name="Group 3" id="3"/>
          <p:cNvGrpSpPr/>
          <p:nvPr/>
        </p:nvGrpSpPr>
        <p:grpSpPr>
          <a:xfrm rot="0">
            <a:off x="12816285" y="8717488"/>
            <a:ext cx="5471715" cy="47625"/>
            <a:chOff x="0" y="0"/>
            <a:chExt cx="4323330" cy="37630"/>
          </a:xfrm>
        </p:grpSpPr>
        <p:sp>
          <p:nvSpPr>
            <p:cNvPr name="Freeform 4" id="4"/>
            <p:cNvSpPr/>
            <p:nvPr/>
          </p:nvSpPr>
          <p:spPr>
            <a:xfrm flipH="false" flipV="false" rot="0">
              <a:off x="0" y="0"/>
              <a:ext cx="4323330" cy="37630"/>
            </a:xfrm>
            <a:custGeom>
              <a:avLst/>
              <a:gdLst/>
              <a:ahLst/>
              <a:cxnLst/>
              <a:rect r="r" b="b" t="t" l="l"/>
              <a:pathLst>
                <a:path h="37630" w="4323330">
                  <a:moveTo>
                    <a:pt x="0" y="0"/>
                  </a:moveTo>
                  <a:lnTo>
                    <a:pt x="4323330" y="0"/>
                  </a:lnTo>
                  <a:lnTo>
                    <a:pt x="4323330" y="37630"/>
                  </a:lnTo>
                  <a:lnTo>
                    <a:pt x="0" y="37630"/>
                  </a:lnTo>
                  <a:close/>
                </a:path>
              </a:pathLst>
            </a:custGeom>
            <a:gradFill rotWithShape="true">
              <a:gsLst>
                <a:gs pos="0">
                  <a:srgbClr val="0CC2E6">
                    <a:alpha val="100000"/>
                  </a:srgbClr>
                </a:gs>
                <a:gs pos="50000">
                  <a:srgbClr val="000854">
                    <a:alpha val="100000"/>
                  </a:srgbClr>
                </a:gs>
                <a:gs pos="100000">
                  <a:srgbClr val="008BA4">
                    <a:alpha val="100000"/>
                  </a:srgbClr>
                </a:gs>
              </a:gsLst>
              <a:lin ang="2700000"/>
            </a:gradFill>
          </p:spPr>
        </p:sp>
        <p:sp>
          <p:nvSpPr>
            <p:cNvPr name="TextBox 5" id="5"/>
            <p:cNvSpPr txBox="true"/>
            <p:nvPr/>
          </p:nvSpPr>
          <p:spPr>
            <a:xfrm>
              <a:off x="0" y="-47625"/>
              <a:ext cx="4323330" cy="85255"/>
            </a:xfrm>
            <a:prstGeom prst="rect">
              <a:avLst/>
            </a:prstGeom>
          </p:spPr>
          <p:txBody>
            <a:bodyPr anchor="ctr" rtlCol="false" tIns="50800" lIns="50800" bIns="50800" rIns="50800"/>
            <a:lstStyle/>
            <a:p>
              <a:pPr algn="ctr">
                <a:lnSpc>
                  <a:spcPts val="2239"/>
                </a:lnSpc>
              </a:pPr>
            </a:p>
          </p:txBody>
        </p:sp>
      </p:grpSp>
      <p:sp>
        <p:nvSpPr>
          <p:cNvPr name="TextBox 6" id="6"/>
          <p:cNvSpPr txBox="true"/>
          <p:nvPr/>
        </p:nvSpPr>
        <p:spPr>
          <a:xfrm rot="0">
            <a:off x="0" y="3185809"/>
            <a:ext cx="18288000" cy="4480561"/>
          </a:xfrm>
          <a:prstGeom prst="rect">
            <a:avLst/>
          </a:prstGeom>
        </p:spPr>
        <p:txBody>
          <a:bodyPr anchor="t" rtlCol="false" tIns="0" lIns="0" bIns="0" rIns="0">
            <a:spAutoFit/>
          </a:bodyPr>
          <a:lstStyle/>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Model Integration</a:t>
            </a:r>
            <a:r>
              <a:rPr lang="en-US" sz="3599">
                <a:solidFill>
                  <a:srgbClr val="FFFFFF"/>
                </a:solidFill>
                <a:latin typeface="Poppins"/>
                <a:ea typeface="Poppins"/>
                <a:cs typeface="Poppins"/>
                <a:sym typeface="Poppins"/>
              </a:rPr>
              <a:t>: AI diagnostic model for processing MRI scans </a:t>
            </a:r>
          </a:p>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Prediction Pipeline</a:t>
            </a:r>
            <a:r>
              <a:rPr lang="en-US" sz="3599">
                <a:solidFill>
                  <a:srgbClr val="FFFFFF"/>
                </a:solidFill>
                <a:latin typeface="Poppins"/>
                <a:ea typeface="Poppins"/>
                <a:cs typeface="Poppins"/>
                <a:sym typeface="Poppins"/>
              </a:rPr>
              <a:t>: Preprocessing → Model Inference → Result Formatting </a:t>
            </a:r>
          </a:p>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API</a:t>
            </a:r>
            <a:r>
              <a:rPr lang="en-US" sz="3599">
                <a:solidFill>
                  <a:srgbClr val="FFFFFF"/>
                </a:solidFill>
                <a:latin typeface="Poppins"/>
                <a:ea typeface="Poppins"/>
                <a:cs typeface="Poppins"/>
                <a:sym typeface="Poppins"/>
              </a:rPr>
              <a:t>: scan upload, prediction retrieval, and history tracking </a:t>
            </a:r>
          </a:p>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Data Storage</a:t>
            </a:r>
            <a:r>
              <a:rPr lang="en-US" sz="3599">
                <a:solidFill>
                  <a:srgbClr val="FFFFFF"/>
                </a:solidFill>
                <a:latin typeface="Poppins"/>
                <a:ea typeface="Poppins"/>
                <a:cs typeface="Poppins"/>
                <a:sym typeface="Poppins"/>
              </a:rPr>
              <a:t>: MRI images, results, and diagnostic history </a:t>
            </a:r>
          </a:p>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Model type</a:t>
            </a:r>
            <a:r>
              <a:rPr lang="en-US" sz="3599">
                <a:solidFill>
                  <a:srgbClr val="FFFFFF"/>
                </a:solidFill>
                <a:latin typeface="Poppins"/>
                <a:ea typeface="Poppins"/>
                <a:cs typeface="Poppins"/>
                <a:sym typeface="Poppins"/>
              </a:rPr>
              <a:t>: TensorFlow ANN using SoftMax (output layer) , [[Relu, sigmoid , tanh ]] (hidden layers) </a:t>
            </a:r>
          </a:p>
          <a:p>
            <a:pPr algn="l" marL="777229" indent="-388614" lvl="1">
              <a:lnSpc>
                <a:spcPts val="5039"/>
              </a:lnSpc>
              <a:buFont typeface="Arial"/>
              <a:buChar char="•"/>
            </a:pPr>
            <a:r>
              <a:rPr lang="en-US" b="true" sz="3599">
                <a:solidFill>
                  <a:srgbClr val="FFFFFF"/>
                </a:solidFill>
                <a:latin typeface="Poppins Bold"/>
                <a:ea typeface="Poppins Bold"/>
                <a:cs typeface="Poppins Bold"/>
                <a:sym typeface="Poppins Bold"/>
              </a:rPr>
              <a:t>hyperParameters tuning</a:t>
            </a:r>
            <a:r>
              <a:rPr lang="en-US" sz="3599">
                <a:solidFill>
                  <a:srgbClr val="FFFFFF"/>
                </a:solidFill>
                <a:latin typeface="Poppins"/>
                <a:ea typeface="Poppins"/>
                <a:cs typeface="Poppins"/>
                <a:sym typeface="Poppins"/>
              </a:rPr>
              <a:t>: Keras Tuner library for hypertuning </a:t>
            </a:r>
          </a:p>
        </p:txBody>
      </p:sp>
      <p:grpSp>
        <p:nvGrpSpPr>
          <p:cNvPr name="Group 7" id="7"/>
          <p:cNvGrpSpPr/>
          <p:nvPr/>
        </p:nvGrpSpPr>
        <p:grpSpPr>
          <a:xfrm rot="0">
            <a:off x="-2351259" y="6460237"/>
            <a:ext cx="2502640" cy="5142203"/>
            <a:chOff x="0" y="0"/>
            <a:chExt cx="3336854" cy="6856271"/>
          </a:xfrm>
        </p:grpSpPr>
        <p:pic>
          <p:nvPicPr>
            <p:cNvPr name="Picture 8" id="8"/>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grpSp>
        <p:nvGrpSpPr>
          <p:cNvPr name="Group 9" id="9"/>
          <p:cNvGrpSpPr/>
          <p:nvPr/>
        </p:nvGrpSpPr>
        <p:grpSpPr>
          <a:xfrm rot="0">
            <a:off x="18067992" y="0"/>
            <a:ext cx="2502640" cy="5142203"/>
            <a:chOff x="0" y="0"/>
            <a:chExt cx="3336854" cy="6856271"/>
          </a:xfrm>
        </p:grpSpPr>
        <p:pic>
          <p:nvPicPr>
            <p:cNvPr name="Picture 10" id="10"/>
            <p:cNvPicPr>
              <a:picLocks noChangeAspect="true"/>
            </p:cNvPicPr>
            <p:nvPr/>
          </p:nvPicPr>
          <p:blipFill>
            <a:blip r:embed="rId2"/>
            <a:srcRect l="36311" t="0" r="36311" b="0"/>
            <a:stretch>
              <a:fillRect/>
            </a:stretch>
          </p:blipFill>
          <p:spPr>
            <a:xfrm flipH="false" flipV="false">
              <a:off x="0" y="0"/>
              <a:ext cx="3336854" cy="6856271"/>
            </a:xfrm>
            <a:prstGeom prst="rect">
              <a:avLst/>
            </a:prstGeom>
          </p:spPr>
        </p:pic>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DAGnXM41gCg</dc:identifier>
  <dcterms:modified xsi:type="dcterms:W3CDTF">2011-08-01T06:04:30Z</dcterms:modified>
  <cp:revision>1</cp:revision>
  <dc:title>Adeptus Vita</dc:title>
</cp:coreProperties>
</file>

<file path=docProps/thumbnail.jpeg>
</file>